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5" r:id="rId5"/>
    <p:sldId id="266" r:id="rId6"/>
    <p:sldId id="267" r:id="rId7"/>
    <p:sldId id="261" r:id="rId8"/>
    <p:sldId id="268" r:id="rId9"/>
    <p:sldId id="273" r:id="rId10"/>
    <p:sldId id="269" r:id="rId11"/>
    <p:sldId id="262" r:id="rId12"/>
    <p:sldId id="272" r:id="rId13"/>
    <p:sldId id="271" r:id="rId14"/>
    <p:sldId id="263" r:id="rId15"/>
    <p:sldId id="270" r:id="rId16"/>
    <p:sldId id="264" r:id="rId17"/>
    <p:sldId id="26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ABC53-8693-4DCA-BA17-4DCD99F7173B}" type="datetimeFigureOut">
              <a:rPr lang="ru-RU" smtClean="0"/>
              <a:t>24.04.2020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5A714-879C-43AF-BCA7-BD29AC6C3B53}" type="slidenum">
              <a:rPr lang="ru-RU" smtClean="0"/>
              <a:t>‹#›</a:t>
            </a:fld>
            <a:endParaRPr lang="ru-RU"/>
          </a:p>
        </p:txBody>
      </p:sp>
    </p:spTree>
    <p:extLst>
      <p:ext uri="{BB962C8B-B14F-4D97-AF65-F5344CB8AC3E}">
        <p14:creationId xmlns:p14="http://schemas.microsoft.com/office/powerpoint/2010/main" val="96781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A5A714-879C-43AF-BCA7-BD29AC6C3B53}" type="slidenum">
              <a:rPr lang="ru-RU" smtClean="0"/>
              <a:t>5</a:t>
            </a:fld>
            <a:endParaRPr lang="ru-RU"/>
          </a:p>
        </p:txBody>
      </p:sp>
    </p:spTree>
    <p:extLst>
      <p:ext uri="{BB962C8B-B14F-4D97-AF65-F5344CB8AC3E}">
        <p14:creationId xmlns:p14="http://schemas.microsoft.com/office/powerpoint/2010/main" val="87004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46102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83281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173890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214520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212992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350938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415857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58879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154805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86618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2BE109-E6C1-4EE5-B227-6D3C868F91C3}" type="datetimeFigureOut">
              <a:rPr lang="ru-RU" smtClean="0"/>
              <a:t>24.04.2020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B4BDEFB-FFA7-4A4C-8651-A30C5DED2A96}" type="slidenum">
              <a:rPr lang="ru-RU" smtClean="0"/>
              <a:t>‹#›</a:t>
            </a:fld>
            <a:endParaRPr lang="ru-RU" dirty="0"/>
          </a:p>
        </p:txBody>
      </p:sp>
    </p:spTree>
    <p:extLst>
      <p:ext uri="{BB962C8B-B14F-4D97-AF65-F5344CB8AC3E}">
        <p14:creationId xmlns:p14="http://schemas.microsoft.com/office/powerpoint/2010/main" val="13523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BE109-E6C1-4EE5-B227-6D3C868F91C3}" type="datetimeFigureOut">
              <a:rPr lang="ru-RU" smtClean="0"/>
              <a:t>24.04.2020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BDEFB-FFA7-4A4C-8651-A30C5DED2A96}" type="slidenum">
              <a:rPr lang="ru-RU" smtClean="0"/>
              <a:t>‹#›</a:t>
            </a:fld>
            <a:endParaRPr lang="ru-RU" dirty="0"/>
          </a:p>
        </p:txBody>
      </p:sp>
    </p:spTree>
    <p:extLst>
      <p:ext uri="{BB962C8B-B14F-4D97-AF65-F5344CB8AC3E}">
        <p14:creationId xmlns:p14="http://schemas.microsoft.com/office/powerpoint/2010/main" val="104554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12\Desktop\hello_html_m287e54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1772816"/>
            <a:ext cx="4608512" cy="2862322"/>
          </a:xfrm>
          <a:prstGeom prst="rect">
            <a:avLst/>
          </a:prstGeom>
          <a:noFill/>
        </p:spPr>
        <p:txBody>
          <a:bodyPr wrap="square" rtlCol="0">
            <a:spAutoFit/>
          </a:bodyPr>
          <a:lstStyle/>
          <a:p>
            <a:pPr algn="ctr"/>
            <a:r>
              <a:rPr lang="ru-RU" sz="3600" b="1" dirty="0" smtClean="0">
                <a:solidFill>
                  <a:srgbClr val="C00000"/>
                </a:solidFill>
              </a:rPr>
              <a:t>Патриотическое воспитание средствами физической культуры в ДОУ</a:t>
            </a:r>
            <a:endParaRPr lang="ru-RU" sz="3600" b="1" dirty="0">
              <a:solidFill>
                <a:srgbClr val="C00000"/>
              </a:solidFill>
            </a:endParaRPr>
          </a:p>
        </p:txBody>
      </p:sp>
      <p:sp>
        <p:nvSpPr>
          <p:cNvPr id="5" name="TextBox 4"/>
          <p:cNvSpPr txBox="1"/>
          <p:nvPr/>
        </p:nvSpPr>
        <p:spPr>
          <a:xfrm>
            <a:off x="1907704" y="5733256"/>
            <a:ext cx="4320480" cy="646331"/>
          </a:xfrm>
          <a:prstGeom prst="rect">
            <a:avLst/>
          </a:prstGeom>
          <a:noFill/>
        </p:spPr>
        <p:txBody>
          <a:bodyPr wrap="square" rtlCol="0">
            <a:spAutoFit/>
          </a:bodyPr>
          <a:lstStyle/>
          <a:p>
            <a:r>
              <a:rPr lang="ru-RU" b="1" dirty="0" smtClean="0">
                <a:solidFill>
                  <a:srgbClr val="002060"/>
                </a:solidFill>
              </a:rPr>
              <a:t>Подготовила: инструктор по физической культуре Хомякова Е.А.</a:t>
            </a:r>
            <a:endParaRPr lang="ru-RU" b="1" dirty="0">
              <a:solidFill>
                <a:srgbClr val="002060"/>
              </a:solidFill>
            </a:endParaRPr>
          </a:p>
        </p:txBody>
      </p:sp>
      <p:sp>
        <p:nvSpPr>
          <p:cNvPr id="6" name="TextBox 5"/>
          <p:cNvSpPr txBox="1"/>
          <p:nvPr/>
        </p:nvSpPr>
        <p:spPr>
          <a:xfrm>
            <a:off x="2123728" y="260648"/>
            <a:ext cx="4680520" cy="400110"/>
          </a:xfrm>
          <a:prstGeom prst="rect">
            <a:avLst/>
          </a:prstGeom>
          <a:noFill/>
        </p:spPr>
        <p:txBody>
          <a:bodyPr wrap="square" rtlCol="0">
            <a:spAutoFit/>
          </a:bodyPr>
          <a:lstStyle/>
          <a:p>
            <a:r>
              <a:rPr lang="ru-RU" sz="2000" b="1" dirty="0" smtClean="0"/>
              <a:t>МБДОУ «Детский сад № 19 «Брусничка» </a:t>
            </a:r>
            <a:endParaRPr lang="ru-RU" sz="2000" b="1" dirty="0"/>
          </a:p>
        </p:txBody>
      </p:sp>
    </p:spTree>
    <p:extLst>
      <p:ext uri="{BB962C8B-B14F-4D97-AF65-F5344CB8AC3E}">
        <p14:creationId xmlns:p14="http://schemas.microsoft.com/office/powerpoint/2010/main" val="19564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03" y="2571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476672"/>
            <a:ext cx="3528392" cy="5601533"/>
          </a:xfrm>
          <a:prstGeom prst="rect">
            <a:avLst/>
          </a:prstGeom>
          <a:noFill/>
        </p:spPr>
        <p:txBody>
          <a:bodyPr wrap="square" rtlCol="0">
            <a:spAutoFit/>
          </a:bodyPr>
          <a:lstStyle/>
          <a:p>
            <a:r>
              <a:rPr lang="ru-RU" sz="2000" b="1" dirty="0">
                <a:solidFill>
                  <a:srgbClr val="000000"/>
                </a:solidFill>
                <a:latin typeface="Times New Roman" panose="02020603050405020304" pitchFamily="18" charset="0"/>
                <a:cs typeface="Times New Roman" panose="02020603050405020304" pitchFamily="18" charset="0"/>
              </a:rPr>
              <a:t>На физкультурных занятиях также используется музыкальное</a:t>
            </a:r>
          </a:p>
          <a:p>
            <a:r>
              <a:rPr lang="ru-RU" sz="2000" b="1" dirty="0">
                <a:solidFill>
                  <a:srgbClr val="000000"/>
                </a:solidFill>
                <a:latin typeface="Times New Roman" panose="02020603050405020304" pitchFamily="18" charset="0"/>
                <a:cs typeface="Times New Roman" panose="02020603050405020304" pitchFamily="18" charset="0"/>
              </a:rPr>
              <a:t>сопровождение с характерным маршем и настроением с целью </a:t>
            </a:r>
            <a:r>
              <a:rPr lang="ru-RU" sz="2000" b="1" dirty="0" smtClean="0">
                <a:solidFill>
                  <a:srgbClr val="000000"/>
                </a:solidFill>
                <a:latin typeface="Times New Roman" panose="02020603050405020304" pitchFamily="18" charset="0"/>
                <a:cs typeface="Times New Roman" panose="02020603050405020304" pitchFamily="18" charset="0"/>
              </a:rPr>
              <a:t>воспитания </a:t>
            </a:r>
            <a:r>
              <a:rPr lang="ru-RU" sz="2000" b="1" dirty="0">
                <a:solidFill>
                  <a:srgbClr val="000000"/>
                </a:solidFill>
                <a:latin typeface="Times New Roman" panose="02020603050405020304" pitchFamily="18" charset="0"/>
                <a:cs typeface="Times New Roman" panose="02020603050405020304" pitchFamily="18" charset="0"/>
              </a:rPr>
              <a:t>у детей желания быть похожими на солдат через участие в эстафетах, </a:t>
            </a:r>
            <a:r>
              <a:rPr lang="ru-RU" sz="2000" b="1" dirty="0" smtClean="0">
                <a:solidFill>
                  <a:srgbClr val="000000"/>
                </a:solidFill>
                <a:latin typeface="Times New Roman" panose="02020603050405020304" pitchFamily="18" charset="0"/>
                <a:cs typeface="Times New Roman" panose="02020603050405020304" pitchFamily="18" charset="0"/>
              </a:rPr>
              <a:t>играх с </a:t>
            </a:r>
            <a:r>
              <a:rPr lang="ru-RU" sz="2000" b="1" dirty="0">
                <a:solidFill>
                  <a:srgbClr val="000000"/>
                </a:solidFill>
                <a:latin typeface="Times New Roman" panose="02020603050405020304" pitchFamily="18" charset="0"/>
                <a:cs typeface="Times New Roman" panose="02020603050405020304" pitchFamily="18" charset="0"/>
              </a:rPr>
              <a:t>элементами соревнований, где совершенствуются по бегу, на ловкость,</a:t>
            </a:r>
          </a:p>
          <a:p>
            <a:r>
              <a:rPr lang="ru-RU" sz="2000" b="1" dirty="0">
                <a:solidFill>
                  <a:srgbClr val="000000"/>
                </a:solidFill>
                <a:latin typeface="Times New Roman" panose="02020603050405020304" pitchFamily="18" charset="0"/>
                <a:cs typeface="Times New Roman" panose="02020603050405020304" pitchFamily="18" charset="0"/>
              </a:rPr>
              <a:t>глазомер, развиваются выносливость и смекалок, </a:t>
            </a:r>
            <a:r>
              <a:rPr lang="ru-RU" sz="2000" b="1" dirty="0" smtClean="0">
                <a:solidFill>
                  <a:srgbClr val="000000"/>
                </a:solidFill>
                <a:latin typeface="Times New Roman" panose="02020603050405020304" pitchFamily="18" charset="0"/>
                <a:cs typeface="Times New Roman" panose="02020603050405020304" pitchFamily="18" charset="0"/>
              </a:rPr>
              <a:t>воспитывается организованность.</a:t>
            </a:r>
            <a:endParaRPr lang="ru-RU" sz="2000" b="1" dirty="0">
              <a:solidFill>
                <a:srgbClr val="000000"/>
              </a:solidFill>
              <a:latin typeface="Times New Roman" panose="02020603050405020304" pitchFamily="18" charset="0"/>
              <a:cs typeface="Times New Roman" panose="02020603050405020304" pitchFamily="18" charset="0"/>
            </a:endParaRPr>
          </a:p>
          <a:p>
            <a:endParaRPr lang="ru-RU" b="0" i="0" dirty="0">
              <a:solidFill>
                <a:srgbClr val="000000"/>
              </a:solidFill>
              <a:effectLst/>
              <a:latin typeface="yandex-sans"/>
            </a:endParaRPr>
          </a:p>
        </p:txBody>
      </p:sp>
      <p:pic>
        <p:nvPicPr>
          <p:cNvPr id="6147" name="Picture 3" descr="C:\Users\12\Desktop\Новая папка (2)\20200225_0942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534147" y="642883"/>
            <a:ext cx="2808312" cy="246079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12\Desktop\Новая папка (2)\20200225_1014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422430" y="617408"/>
            <a:ext cx="2779859" cy="244827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12\Desktop\Новая папка (2)\20200225_10101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534146" y="3836202"/>
            <a:ext cx="3096344" cy="246079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descr="C:\Users\12\Desktop\Новая папка (2)\20200225_09471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6346093" y="3872875"/>
            <a:ext cx="3183270" cy="2387453"/>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6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видео и фото с телефона\IMG_20180609_1006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1" y="512676"/>
            <a:ext cx="2943438" cy="277230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548680"/>
            <a:ext cx="2952328" cy="3693319"/>
          </a:xfrm>
          <a:prstGeom prst="rect">
            <a:avLst/>
          </a:prstGeom>
          <a:noFill/>
        </p:spPr>
        <p:txBody>
          <a:bodyPr wrap="square" rtlCol="0">
            <a:spAutoFit/>
          </a:bodyPr>
          <a:lstStyle/>
          <a:p>
            <a:r>
              <a:rPr lang="ru-RU" b="1" dirty="0" err="1" smtClean="0">
                <a:latin typeface="Times New Roman" panose="02020603050405020304" pitchFamily="18" charset="0"/>
                <a:cs typeface="Times New Roman" panose="02020603050405020304" pitchFamily="18" charset="0"/>
              </a:rPr>
              <a:t>Квест</a:t>
            </a:r>
            <a:r>
              <a:rPr lang="ru-RU" b="1" dirty="0" smtClean="0">
                <a:latin typeface="Times New Roman" panose="02020603050405020304" pitchFamily="18" charset="0"/>
                <a:cs typeface="Times New Roman" panose="02020603050405020304" pitchFamily="18" charset="0"/>
              </a:rPr>
              <a:t>  - интеллектуально – экстремальный вид игр. Они имеют несколько значений: являются эффективным средством повышения мотивационной готовности к познанию и исследованию. Способствуют как нравственному, так и патриотическому воспитанию.</a:t>
            </a:r>
            <a:endParaRPr lang="ru-RU" b="1" dirty="0">
              <a:latin typeface="Times New Roman" panose="02020603050405020304" pitchFamily="18" charset="0"/>
              <a:cs typeface="Times New Roman" panose="02020603050405020304" pitchFamily="18" charset="0"/>
            </a:endParaRPr>
          </a:p>
        </p:txBody>
      </p:sp>
      <p:pic>
        <p:nvPicPr>
          <p:cNvPr id="12290" name="Picture 2" descr="G:\квест у феи зимы\IMG-22d17b4c4f8a6b50aae94f6c258621d7-V.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6177" y="2996952"/>
            <a:ext cx="2880320" cy="346823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1" name="Picture 3" descr="G:\квест у феи зимы\IMG-30f3860d9563a44bba3b07e45c91df7f-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3803627"/>
            <a:ext cx="3456384" cy="259228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13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260648"/>
            <a:ext cx="8964488" cy="2308324"/>
          </a:xfrm>
          <a:prstGeom prst="rect">
            <a:avLst/>
          </a:prstGeom>
        </p:spPr>
        <p:txBody>
          <a:bodyPr wrap="square">
            <a:spAutoFit/>
          </a:bodyPr>
          <a:lstStyle/>
          <a:p>
            <a:pPr lvl="0" algn="ctr"/>
            <a:r>
              <a:rPr lang="ru-RU" b="1" dirty="0" smtClean="0">
                <a:latin typeface="Times New Roman" panose="02020603050405020304" pitchFamily="18" charset="0"/>
                <a:cs typeface="Times New Roman" panose="02020603050405020304" pitchFamily="18" charset="0"/>
              </a:rPr>
              <a:t>1 июня –День защиты детей.</a:t>
            </a:r>
          </a:p>
          <a:p>
            <a:pPr lvl="0" algn="ctr"/>
            <a:r>
              <a:rPr lang="ru-RU" b="1" dirty="0" smtClean="0">
                <a:latin typeface="Times New Roman" panose="02020603050405020304" pitchFamily="18" charset="0"/>
                <a:cs typeface="Times New Roman" panose="02020603050405020304" pitchFamily="18" charset="0"/>
              </a:rPr>
              <a:t> </a:t>
            </a:r>
            <a:r>
              <a:rPr lang="ru-RU" b="1" dirty="0">
                <a:solidFill>
                  <a:prstClr val="black"/>
                </a:solidFill>
                <a:latin typeface="Times New Roman" panose="02020603050405020304" pitchFamily="18" charset="0"/>
                <a:cs typeface="Times New Roman" panose="02020603050405020304" pitchFamily="18" charset="0"/>
              </a:rPr>
              <a:t>Это не только </a:t>
            </a:r>
            <a:r>
              <a:rPr lang="ru-RU" b="1" dirty="0" smtClean="0">
                <a:latin typeface="Times New Roman" panose="02020603050405020304" pitchFamily="18" charset="0"/>
                <a:cs typeface="Times New Roman" panose="02020603050405020304" pitchFamily="18" charset="0"/>
              </a:rPr>
              <a:t>весёлый праздник для самих детей, это и напоминание обществу о необходимости защищать ребёнка. И в будущем, чтобы они стали замечательными родителями и гражданами своей страны.. </a:t>
            </a:r>
          </a:p>
          <a:p>
            <a:pPr lvl="0" algn="ctr"/>
            <a:r>
              <a:rPr lang="ru-RU" b="1" dirty="0" smtClean="0">
                <a:latin typeface="Times New Roman" panose="02020603050405020304" pitchFamily="18" charset="0"/>
                <a:cs typeface="Times New Roman" panose="02020603050405020304" pitchFamily="18" charset="0"/>
              </a:rPr>
              <a:t>Создавая </a:t>
            </a:r>
            <a:r>
              <a:rPr lang="ru-RU" b="1" dirty="0">
                <a:latin typeface="Times New Roman" panose="02020603050405020304" pitchFamily="18" charset="0"/>
                <a:cs typeface="Times New Roman" panose="02020603050405020304" pitchFamily="18" charset="0"/>
              </a:rPr>
              <a:t>условия для развития социальной и гражданской инициативы у детей и родителей, </a:t>
            </a:r>
            <a:r>
              <a:rPr lang="ru-RU" b="1" dirty="0" smtClean="0">
                <a:latin typeface="Times New Roman" panose="02020603050405020304" pitchFamily="18" charset="0"/>
                <a:cs typeface="Times New Roman" panose="02020603050405020304" pitchFamily="18" charset="0"/>
              </a:rPr>
              <a:t>организовываем и </a:t>
            </a:r>
            <a:r>
              <a:rPr lang="ru-RU" b="1" dirty="0">
                <a:latin typeface="Times New Roman" panose="02020603050405020304" pitchFamily="18" charset="0"/>
                <a:cs typeface="Times New Roman" panose="02020603050405020304" pitchFamily="18" charset="0"/>
              </a:rPr>
              <a:t>проводим </a:t>
            </a:r>
            <a:r>
              <a:rPr lang="ru-RU" b="1" dirty="0" err="1" smtClean="0">
                <a:latin typeface="Times New Roman" panose="02020603050405020304" pitchFamily="18" charset="0"/>
                <a:cs typeface="Times New Roman" panose="02020603050405020304" pitchFamily="18" charset="0"/>
              </a:rPr>
              <a:t>флэшмобы</a:t>
            </a:r>
            <a:r>
              <a:rPr lang="ru-RU" b="1" dirty="0" smtClean="0">
                <a:latin typeface="Times New Roman" panose="02020603050405020304" pitchFamily="18" charset="0"/>
                <a:cs typeface="Times New Roman" panose="02020603050405020304" pitchFamily="18" charset="0"/>
              </a:rPr>
              <a:t>. Формируем </a:t>
            </a:r>
            <a:r>
              <a:rPr lang="ru-RU" b="1" dirty="0">
                <a:latin typeface="Times New Roman" panose="02020603050405020304" pitchFamily="18" charset="0"/>
                <a:cs typeface="Times New Roman" panose="02020603050405020304" pitchFamily="18" charset="0"/>
              </a:rPr>
              <a:t>у детей сопричастности ко всему происходящему вокруг, а также представления, обеспечивающее становления ответственного отношения к </a:t>
            </a:r>
            <a:r>
              <a:rPr lang="ru-RU" b="1" dirty="0" smtClean="0">
                <a:latin typeface="Times New Roman" panose="02020603050405020304" pitchFamily="18" charset="0"/>
                <a:cs typeface="Times New Roman" panose="02020603050405020304" pitchFamily="18" charset="0"/>
              </a:rPr>
              <a:t>окружающему миру.</a:t>
            </a:r>
            <a:endParaRPr lang="ru-RU" b="1" dirty="0">
              <a:latin typeface="Times New Roman" panose="02020603050405020304" pitchFamily="18" charset="0"/>
              <a:cs typeface="Times New Roman" panose="02020603050405020304" pitchFamily="18" charset="0"/>
            </a:endParaRPr>
          </a:p>
        </p:txBody>
      </p:sp>
      <p:pic>
        <p:nvPicPr>
          <p:cNvPr id="8195" name="Picture 3" descr="G:\родниной праздники спортивные\ах лето.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347865" y="3873000"/>
            <a:ext cx="2952326" cy="2232249"/>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G:\родниной праздники спортивные\ах.лето. лето - весёлая пора.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0769" y="2996952"/>
            <a:ext cx="2769083" cy="2444204"/>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7" name="Picture 5" descr="G:\родниной праздники спортивные\день защиты детей.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2673467"/>
            <a:ext cx="3024336" cy="226825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0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39952" y="548680"/>
            <a:ext cx="4392488" cy="2862322"/>
          </a:xfrm>
          <a:prstGeom prst="rect">
            <a:avLst/>
          </a:prstGeom>
        </p:spPr>
        <p:txBody>
          <a:bodyPr wrap="square">
            <a:spAutoFit/>
          </a:bodyPr>
          <a:lstStyle/>
          <a:p>
            <a:r>
              <a:rPr lang="ru-RU" dirty="0"/>
              <a:t>Спорт высших достижений - один из элементов патриотического воспитания дошкольников. </a:t>
            </a:r>
            <a:r>
              <a:rPr lang="ru-RU" dirty="0" smtClean="0"/>
              <a:t>В нашем </a:t>
            </a:r>
            <a:r>
              <a:rPr lang="ru-RU" dirty="0"/>
              <a:t>саду </a:t>
            </a:r>
            <a:r>
              <a:rPr lang="ru-RU" dirty="0" smtClean="0"/>
              <a:t>проходят Малые </a:t>
            </a:r>
            <a:r>
              <a:rPr lang="ru-RU" dirty="0"/>
              <a:t>олимпийские </a:t>
            </a:r>
            <a:r>
              <a:rPr lang="ru-RU" dirty="0" smtClean="0"/>
              <a:t>игры. Мы </a:t>
            </a:r>
            <a:r>
              <a:rPr lang="ru-RU" dirty="0"/>
              <a:t>не только обеспечиваем всестороннее физическое развитие, но, а также воспитываем морально – волевые качества. Наряду с этим, знакомим со знаменитыми людьми большого спорта, формируем гордость за победы нашей страны. </a:t>
            </a:r>
          </a:p>
        </p:txBody>
      </p:sp>
      <p:pic>
        <p:nvPicPr>
          <p:cNvPr id="7171" name="Picture 3" descr="G:\родниной праздники спортивные\зимние эстафеты.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3717032"/>
            <a:ext cx="3058403" cy="288583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G:\фото мероприятия 2014\DSC024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7704" y="3717032"/>
            <a:ext cx="3312368" cy="288583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3" name="Picture 5" descr="G:\фото мероприятия 2014\DSC022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324" y="620688"/>
            <a:ext cx="3744416" cy="2808312"/>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0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676" y="169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04664"/>
            <a:ext cx="5724128" cy="2585323"/>
          </a:xfrm>
          <a:prstGeom prst="rect">
            <a:avLst/>
          </a:prstGeom>
          <a:noFill/>
        </p:spPr>
        <p:txBody>
          <a:bodyPr wrap="square" rtlCol="0">
            <a:spAutoFit/>
          </a:bodyPr>
          <a:lstStyle/>
          <a:p>
            <a:r>
              <a:rPr lang="ru-RU" dirty="0">
                <a:solidFill>
                  <a:srgbClr val="333333"/>
                </a:solidFill>
                <a:latin typeface="Arial"/>
              </a:rPr>
              <a:t>Стало традицией отмечать замечательный </a:t>
            </a:r>
            <a:r>
              <a:rPr lang="ru-RU" b="1" dirty="0">
                <a:solidFill>
                  <a:srgbClr val="333333"/>
                </a:solidFill>
                <a:latin typeface="Arial"/>
              </a:rPr>
              <a:t>праздник</a:t>
            </a:r>
            <a:r>
              <a:rPr lang="ru-RU" dirty="0">
                <a:solidFill>
                  <a:srgbClr val="333333"/>
                </a:solidFill>
                <a:latin typeface="Arial"/>
              </a:rPr>
              <a:t> – </a:t>
            </a:r>
            <a:r>
              <a:rPr lang="ru-RU" b="1" dirty="0">
                <a:solidFill>
                  <a:srgbClr val="333333"/>
                </a:solidFill>
                <a:latin typeface="Arial"/>
              </a:rPr>
              <a:t>День</a:t>
            </a:r>
            <a:r>
              <a:rPr lang="ru-RU" dirty="0">
                <a:solidFill>
                  <a:srgbClr val="333333"/>
                </a:solidFill>
                <a:latin typeface="Arial"/>
              </a:rPr>
              <a:t> </a:t>
            </a:r>
            <a:r>
              <a:rPr lang="ru-RU" b="1" dirty="0">
                <a:solidFill>
                  <a:srgbClr val="333333"/>
                </a:solidFill>
                <a:latin typeface="Arial"/>
              </a:rPr>
              <a:t>космонавтики</a:t>
            </a:r>
            <a:r>
              <a:rPr lang="ru-RU" dirty="0">
                <a:solidFill>
                  <a:srgbClr val="333333"/>
                </a:solidFill>
                <a:latin typeface="Arial"/>
              </a:rPr>
              <a:t>. </a:t>
            </a:r>
            <a:r>
              <a:rPr lang="ru-RU" dirty="0" smtClean="0">
                <a:solidFill>
                  <a:srgbClr val="333333"/>
                </a:solidFill>
                <a:latin typeface="Arial"/>
              </a:rPr>
              <a:t>На таком праздничном мероприятии ребятам даются основы гражданского патриотизма. </a:t>
            </a:r>
            <a:r>
              <a:rPr lang="ru-RU" dirty="0">
                <a:solidFill>
                  <a:srgbClr val="333333"/>
                </a:solidFill>
                <a:latin typeface="Arial"/>
              </a:rPr>
              <a:t>О</a:t>
            </a:r>
            <a:r>
              <a:rPr lang="ru-RU" dirty="0" smtClean="0">
                <a:solidFill>
                  <a:srgbClr val="333333"/>
                </a:solidFill>
                <a:latin typeface="Arial"/>
              </a:rPr>
              <a:t>ни знакомятся с нравственными нормами жизни в обществе, через знания о космосе. Космос исторически богат прошлым и настоящим, что позволяет нашим детям гордится героями и покорителями космоса.</a:t>
            </a:r>
            <a:endParaRPr lang="ru-RU" dirty="0"/>
          </a:p>
        </p:txBody>
      </p:sp>
      <p:pic>
        <p:nvPicPr>
          <p:cNvPr id="9218" name="Picture 2" descr="G:\праздники спортивные\день космонавтики.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132" y="3050433"/>
            <a:ext cx="3847864" cy="288589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G:\апрель май 2016\DSC070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3216" y="437780"/>
            <a:ext cx="3439476" cy="300819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1" name="Picture 5" descr="G:\апрель май 2016\DSC070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088" y="3861048"/>
            <a:ext cx="3585050" cy="268878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6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332656"/>
            <a:ext cx="3600400" cy="5909310"/>
          </a:xfrm>
          <a:prstGeom prst="rect">
            <a:avLst/>
          </a:prstGeom>
        </p:spPr>
        <p:txBody>
          <a:bodyPr wrap="square">
            <a:spAutoFit/>
          </a:bodyPr>
          <a:lstStyle/>
          <a:p>
            <a:pPr lvl="0"/>
            <a:r>
              <a:rPr lang="ru-RU" dirty="0">
                <a:solidFill>
                  <a:prstClr val="black"/>
                </a:solidFill>
                <a:latin typeface="Times New Roman" panose="02020603050405020304" pitchFamily="18" charset="0"/>
                <a:cs typeface="Times New Roman" panose="02020603050405020304" pitchFamily="18" charset="0"/>
              </a:rPr>
              <a:t>Сегодня мы являемся свидетелями и участниками возрождения Всероссийского </a:t>
            </a:r>
            <a:r>
              <a:rPr lang="ru-RU" dirty="0" err="1">
                <a:solidFill>
                  <a:prstClr val="black"/>
                </a:solidFill>
                <a:latin typeface="Times New Roman" panose="02020603050405020304" pitchFamily="18" charset="0"/>
                <a:cs typeface="Times New Roman" panose="02020603050405020304" pitchFamily="18" charset="0"/>
              </a:rPr>
              <a:t>физкультурно</a:t>
            </a:r>
            <a:r>
              <a:rPr lang="ru-RU" dirty="0">
                <a:solidFill>
                  <a:prstClr val="black"/>
                </a:solidFill>
                <a:latin typeface="Times New Roman" panose="02020603050405020304" pitchFamily="18" charset="0"/>
                <a:cs typeface="Times New Roman" panose="02020603050405020304" pitchFamily="18" charset="0"/>
              </a:rPr>
              <a:t> – спортивного комплекса «Готов к труду и обороне». Для успешного выполнения данных норм необходима оборудованная развивающая </a:t>
            </a:r>
            <a:r>
              <a:rPr lang="ru-RU" dirty="0" err="1">
                <a:solidFill>
                  <a:prstClr val="black"/>
                </a:solidFill>
                <a:latin typeface="Times New Roman" panose="02020603050405020304" pitchFamily="18" charset="0"/>
                <a:cs typeface="Times New Roman" panose="02020603050405020304" pitchFamily="18" charset="0"/>
              </a:rPr>
              <a:t>предметнопространственная</a:t>
            </a:r>
            <a:r>
              <a:rPr lang="ru-RU" dirty="0">
                <a:solidFill>
                  <a:prstClr val="black"/>
                </a:solidFill>
                <a:latin typeface="Times New Roman" panose="02020603050405020304" pitchFamily="18" charset="0"/>
                <a:cs typeface="Times New Roman" panose="02020603050405020304" pitchFamily="18" charset="0"/>
              </a:rPr>
              <a:t> среда по образовательной области физическое развитие .В нашем ДОУ имеется необходимое оборудование - для ходьбы, бега и равновесия; для прыжков; для катания, бросания и ловли; для ползания и лазания; для общеразвивающих упражнений. Все это способствует воспитанию здорового, физически развитого дошкольника, готового в будущем к труду и обороне. </a:t>
            </a:r>
            <a:endParaRPr lang="ru-RU" dirty="0">
              <a:solidFill>
                <a:prstClr val="black"/>
              </a:solidFill>
            </a:endParaRPr>
          </a:p>
        </p:txBody>
      </p:sp>
      <p:pic>
        <p:nvPicPr>
          <p:cNvPr id="10243" name="Picture 3" descr="G:\родниной оборудование\стойки для прыжков в высоту.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528064"/>
            <a:ext cx="2440841" cy="3254455"/>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G:\родниной оборудование\ребристая доска.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11" y="3781838"/>
            <a:ext cx="2440840" cy="290744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5" name="Picture 5" descr="G:\родниной оборудование\мячи резиновые большие, палки, конус, платочки, кубы дер, кольцеброс, канат.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911" y="476672"/>
            <a:ext cx="2440840" cy="3058621"/>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G:\родниной оборудование\дуги.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91854" y="4104356"/>
            <a:ext cx="2573257" cy="261029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9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90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476672"/>
            <a:ext cx="5904656" cy="5262979"/>
          </a:xfrm>
          <a:prstGeom prst="rect">
            <a:avLst/>
          </a:prstGeom>
        </p:spPr>
        <p:txBody>
          <a:bodyPr wrap="square">
            <a:spAutoFit/>
          </a:bodyPr>
          <a:lstStyle/>
          <a:p>
            <a:r>
              <a:rPr lang="ru-RU" sz="2800" dirty="0">
                <a:solidFill>
                  <a:srgbClr val="000000"/>
                </a:solidFill>
                <a:latin typeface="Times New Roman" panose="02020603050405020304" pitchFamily="18" charset="0"/>
                <a:cs typeface="Times New Roman" panose="02020603050405020304" pitchFamily="18" charset="0"/>
              </a:rPr>
              <a:t>Я считаю, что посредством совместной деятельности формируется </a:t>
            </a:r>
            <a:r>
              <a:rPr lang="ru-RU" sz="2800" dirty="0" smtClean="0">
                <a:solidFill>
                  <a:srgbClr val="000000"/>
                </a:solidFill>
                <a:latin typeface="Times New Roman" panose="02020603050405020304" pitchFamily="18" charset="0"/>
                <a:cs typeface="Times New Roman" panose="02020603050405020304" pitchFamily="18" charset="0"/>
              </a:rPr>
              <a:t>модель выпускника </a:t>
            </a:r>
            <a:r>
              <a:rPr lang="ru-RU" sz="2800" dirty="0">
                <a:solidFill>
                  <a:srgbClr val="000000"/>
                </a:solidFill>
                <a:latin typeface="Times New Roman" panose="02020603050405020304" pitchFamily="18" charset="0"/>
                <a:cs typeface="Times New Roman" panose="02020603050405020304" pitchFamily="18" charset="0"/>
              </a:rPr>
              <a:t>– патриот, физически развитая личность с активной </a:t>
            </a:r>
            <a:r>
              <a:rPr lang="ru-RU" sz="2800" dirty="0" smtClean="0">
                <a:solidFill>
                  <a:srgbClr val="000000"/>
                </a:solidFill>
                <a:latin typeface="Times New Roman" panose="02020603050405020304" pitchFamily="18" charset="0"/>
                <a:cs typeface="Times New Roman" panose="02020603050405020304" pitchFamily="18" charset="0"/>
              </a:rPr>
              <a:t>гражданской позицией</a:t>
            </a:r>
            <a:r>
              <a:rPr lang="ru-RU" sz="2800" dirty="0">
                <a:solidFill>
                  <a:srgbClr val="000000"/>
                </a:solidFill>
                <a:latin typeface="Times New Roman" panose="02020603050405020304" pitchFamily="18" charset="0"/>
                <a:cs typeface="Times New Roman" panose="02020603050405020304" pitchFamily="18" charset="0"/>
              </a:rPr>
              <a:t>, обладающая социально ценностными нравственными </a:t>
            </a:r>
            <a:r>
              <a:rPr lang="ru-RU" sz="2800" dirty="0" smtClean="0">
                <a:solidFill>
                  <a:srgbClr val="000000"/>
                </a:solidFill>
                <a:latin typeface="Times New Roman" panose="02020603050405020304" pitchFamily="18" charset="0"/>
                <a:cs typeface="Times New Roman" panose="02020603050405020304" pitchFamily="18" charset="0"/>
              </a:rPr>
              <a:t>качествам и </a:t>
            </a:r>
            <a:r>
              <a:rPr lang="ru-RU" sz="2800" dirty="0">
                <a:solidFill>
                  <a:srgbClr val="000000"/>
                </a:solidFill>
                <a:latin typeface="Times New Roman" panose="02020603050405020304" pitchFamily="18" charset="0"/>
                <a:cs typeface="Times New Roman" panose="02020603050405020304" pitchFamily="18" charset="0"/>
              </a:rPr>
              <a:t>потребностями в здоровом образе жизни с развитым творческим</a:t>
            </a:r>
          </a:p>
          <a:p>
            <a:r>
              <a:rPr lang="ru-RU" sz="2800" dirty="0">
                <a:solidFill>
                  <a:srgbClr val="000000"/>
                </a:solidFill>
                <a:latin typeface="Times New Roman" panose="02020603050405020304" pitchFamily="18" charset="0"/>
                <a:cs typeface="Times New Roman" panose="02020603050405020304" pitchFamily="18" charset="0"/>
              </a:rPr>
              <a:t>потенциалом и способностью к саморазвитию</a:t>
            </a:r>
            <a:r>
              <a:rPr lang="ru-RU" sz="2800" dirty="0" smtClean="0">
                <a:solidFill>
                  <a:srgbClr val="000000"/>
                </a:solidFill>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endParaRPr lang="ru-RU" sz="2800" b="0" i="0" dirty="0">
              <a:solidFill>
                <a:srgbClr val="000000"/>
              </a:solidFill>
              <a:effectLst/>
              <a:latin typeface="Times New Roman" panose="02020603050405020304" pitchFamily="18" charset="0"/>
              <a:cs typeface="Times New Roman" panose="02020603050405020304" pitchFamily="18" charset="0"/>
            </a:endParaRPr>
          </a:p>
        </p:txBody>
      </p:sp>
      <p:pic>
        <p:nvPicPr>
          <p:cNvPr id="13314" name="Picture 2" descr="C:\Users\12\Desktop\depositphotos_191215740-stock-illustration-boy-and-girl-with-fla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2636912"/>
            <a:ext cx="3131840" cy="389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4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2\Desktop\im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5" y="2284423"/>
            <a:ext cx="837305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за внимание!</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81429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2\Desktop\screen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972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332656"/>
            <a:ext cx="7200800" cy="5632311"/>
          </a:xfrm>
          <a:prstGeom prst="rect">
            <a:avLst/>
          </a:prstGeom>
          <a:noFill/>
        </p:spPr>
        <p:txBody>
          <a:bodyPr wrap="square" rtlCol="0">
            <a:spAutoFit/>
          </a:bodyPr>
          <a:lstStyle/>
          <a:p>
            <a:r>
              <a:rPr lang="ru-RU" sz="2000" b="0" i="0" dirty="0" smtClean="0">
                <a:effectLst/>
                <a:latin typeface="PT Sans"/>
              </a:rPr>
              <a:t>   Патриотическое воспитание дошкольников по ФГОС подразумевает воспитание физически здоровой личности.         В решении этой проблемы немаловажную роль играет предмет «физическая культура”. Поэтому физическое развитие является неотъемлемой частью воспитательного процесса. Физически развитый человек, крепкий, сильный, здоровый должен быть добрее, терпимее, умеющим прийти на помощь тем, кому она нужна, и направить свои умения и силу только на добрые поступки. </a:t>
            </a:r>
          </a:p>
          <a:p>
            <a:r>
              <a:rPr lang="ru-RU" sz="2000" b="0" i="0" dirty="0" smtClean="0">
                <a:effectLst/>
                <a:latin typeface="PT Sans"/>
              </a:rPr>
              <a:t>Спортивно-патриотическое воспитание — многоплановая, систематическая, целенаправленная и скоординированная деятельность по формированию физически и духовно развитой личности, морально стойкой, способной реализовать творческий потенциал, обладающей высоким уровнем гражданственности, патриотизма, готовой к выполнению конституционного долга.</a:t>
            </a:r>
            <a:r>
              <a:rPr lang="ru-RU" sz="2000" dirty="0" smtClean="0"/>
              <a:t/>
            </a:r>
            <a:br>
              <a:rPr lang="ru-RU" sz="2000" dirty="0" smtClean="0"/>
            </a:br>
            <a:endParaRPr lang="ru-RU" sz="2000" dirty="0"/>
          </a:p>
        </p:txBody>
      </p:sp>
    </p:spTree>
    <p:extLst>
      <p:ext uri="{BB962C8B-B14F-4D97-AF65-F5344CB8AC3E}">
        <p14:creationId xmlns:p14="http://schemas.microsoft.com/office/powerpoint/2010/main" val="38724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8" y="0"/>
            <a:ext cx="919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332656"/>
            <a:ext cx="7632848" cy="5650889"/>
          </a:xfrm>
          <a:prstGeom prst="rect">
            <a:avLst/>
          </a:prstGeom>
        </p:spPr>
        <p:txBody>
          <a:bodyPr wrap="square">
            <a:spAutoFit/>
          </a:bodyPr>
          <a:lstStyle/>
          <a:p>
            <a:r>
              <a:rPr lang="ru-RU" sz="3200" b="0" i="0" dirty="0" smtClean="0">
                <a:effectLst/>
                <a:latin typeface="Times New Roman" panose="02020603050405020304" pitchFamily="18" charset="0"/>
                <a:cs typeface="Times New Roman" panose="02020603050405020304" pitchFamily="18" charset="0"/>
              </a:rPr>
              <a:t>Формирование патриотических чувств детей дошкольного возраста осуществляется в процессе использования различных форм и методов работы с ними: на занятиях по физической культуре, в процессе проведения подвижных игр, эстафет, спортивных праздников и досугов. Наибольший воспитательный эффект оказывают спортивные праздники и развлечения.</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87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476672"/>
            <a:ext cx="8784976" cy="1323439"/>
          </a:xfrm>
          <a:prstGeom prst="rect">
            <a:avLst/>
          </a:prstGeom>
        </p:spPr>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Чувство Родины начинается у ребенка с отношения к семье, к </a:t>
            </a:r>
            <a:r>
              <a:rPr lang="ru-RU" sz="2000" dirty="0" smtClean="0">
                <a:solidFill>
                  <a:srgbClr val="000000"/>
                </a:solidFill>
                <a:latin typeface="Times New Roman" panose="02020603050405020304" pitchFamily="18" charset="0"/>
                <a:cs typeface="Times New Roman" panose="02020603050405020304" pitchFamily="18" charset="0"/>
              </a:rPr>
              <a:t>ближайшему окружению </a:t>
            </a:r>
            <a:r>
              <a:rPr lang="ru-RU" sz="2000" dirty="0">
                <a:solidFill>
                  <a:srgbClr val="000000"/>
                </a:solidFill>
                <a:latin typeface="Times New Roman" panose="02020603050405020304" pitchFamily="18" charset="0"/>
                <a:cs typeface="Times New Roman" panose="02020603050405020304" pitchFamily="18" charset="0"/>
              </a:rPr>
              <a:t>– детскому саду. Духовному единению детей и родителей, </a:t>
            </a:r>
            <a:r>
              <a:rPr lang="ru-RU" sz="2000" dirty="0" smtClean="0">
                <a:solidFill>
                  <a:srgbClr val="000000"/>
                </a:solidFill>
                <a:latin typeface="Times New Roman" panose="02020603050405020304" pitchFamily="18" charset="0"/>
                <a:cs typeface="Times New Roman" panose="02020603050405020304" pitchFamily="18" charset="0"/>
              </a:rPr>
              <a:t>детей и </a:t>
            </a:r>
            <a:r>
              <a:rPr lang="ru-RU" sz="2000" dirty="0">
                <a:solidFill>
                  <a:srgbClr val="000000"/>
                </a:solidFill>
                <a:latin typeface="Times New Roman" panose="02020603050405020304" pitchFamily="18" charset="0"/>
                <a:cs typeface="Times New Roman" panose="02020603050405020304" pitchFamily="18" charset="0"/>
              </a:rPr>
              <a:t>воспитателей способствует ежегодное проведение различных мероприятий:</a:t>
            </a:r>
          </a:p>
          <a:p>
            <a:pPr algn="ctr"/>
            <a:r>
              <a:rPr lang="ru-RU" sz="2000" dirty="0" smtClean="0">
                <a:solidFill>
                  <a:srgbClr val="000000"/>
                </a:solidFill>
                <a:latin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cs typeface="Times New Roman" panose="02020603050405020304" pitchFamily="18" charset="0"/>
              </a:rPr>
              <a:t>Мама, папа и я – спортивная семья</a:t>
            </a:r>
            <a:r>
              <a:rPr lang="ru-RU" sz="2000" dirty="0" smtClean="0">
                <a:solidFill>
                  <a:srgbClr val="000000"/>
                </a:solidFill>
                <a:latin typeface="Times New Roman" panose="02020603050405020304" pitchFamily="18" charset="0"/>
                <a:cs typeface="Times New Roman" panose="02020603050405020304" pitchFamily="18" charset="0"/>
              </a:rPr>
              <a:t>» </a:t>
            </a:r>
            <a:endParaRPr lang="ru-RU"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7" name="Picture 3" descr="C:\Users\12\Desktop\IMG_20171117_1736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988840"/>
            <a:ext cx="3096344" cy="2322258"/>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F:\фото для семинара\IMG_51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55849" y="3429000"/>
            <a:ext cx="3072341" cy="230425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F:\фото для семинара\IMG_507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0933" y="1800111"/>
            <a:ext cx="3010838" cy="2258129"/>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F:\фото для семинара\IMG_20181114_17142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16210" y="4167310"/>
            <a:ext cx="3120285" cy="221424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7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404664"/>
            <a:ext cx="4104456" cy="3970318"/>
          </a:xfrm>
          <a:prstGeom prst="rect">
            <a:avLst/>
          </a:prstGeom>
          <a:noFill/>
        </p:spPr>
        <p:txBody>
          <a:bodyPr wrap="square" rtlCol="0">
            <a:spAutoFit/>
          </a:bodyPr>
          <a:lstStyle/>
          <a:p>
            <a:r>
              <a:rPr lang="ru-RU" dirty="0">
                <a:solidFill>
                  <a:srgbClr val="000000"/>
                </a:solidFill>
                <a:latin typeface="yandex-sans"/>
              </a:rPr>
              <a:t>Соревнования – важный фактор развития личности, волевых </a:t>
            </a:r>
            <a:r>
              <a:rPr lang="ru-RU" dirty="0" smtClean="0">
                <a:solidFill>
                  <a:srgbClr val="000000"/>
                </a:solidFill>
                <a:latin typeface="yandex-sans"/>
              </a:rPr>
              <a:t>качеств, укрепления </a:t>
            </a:r>
            <a:r>
              <a:rPr lang="ru-RU" dirty="0">
                <a:solidFill>
                  <a:srgbClr val="000000"/>
                </a:solidFill>
                <a:latin typeface="yandex-sans"/>
              </a:rPr>
              <a:t>и закалка характера. Через соревнование ребенок </a:t>
            </a:r>
            <a:r>
              <a:rPr lang="ru-RU" dirty="0" smtClean="0">
                <a:solidFill>
                  <a:srgbClr val="000000"/>
                </a:solidFill>
                <a:latin typeface="yandex-sans"/>
              </a:rPr>
              <a:t>формирует собственное </a:t>
            </a:r>
            <a:r>
              <a:rPr lang="ru-RU" dirty="0">
                <a:solidFill>
                  <a:srgbClr val="000000"/>
                </a:solidFill>
                <a:latin typeface="yandex-sans"/>
              </a:rPr>
              <a:t>представление о </a:t>
            </a:r>
            <a:r>
              <a:rPr lang="ru-RU" dirty="0" smtClean="0">
                <a:solidFill>
                  <a:srgbClr val="000000"/>
                </a:solidFill>
                <a:latin typeface="yandex-sans"/>
              </a:rPr>
              <a:t>своих  возможностях</a:t>
            </a:r>
            <a:r>
              <a:rPr lang="ru-RU" dirty="0">
                <a:solidFill>
                  <a:srgbClr val="000000"/>
                </a:solidFill>
                <a:latin typeface="yandex-sans"/>
              </a:rPr>
              <a:t>, учится рисковать, </a:t>
            </a:r>
            <a:r>
              <a:rPr lang="ru-RU" dirty="0" smtClean="0">
                <a:solidFill>
                  <a:srgbClr val="000000"/>
                </a:solidFill>
                <a:latin typeface="yandex-sans"/>
              </a:rPr>
              <a:t>само утверждается</a:t>
            </a:r>
            <a:r>
              <a:rPr lang="ru-RU" dirty="0">
                <a:solidFill>
                  <a:srgbClr val="000000"/>
                </a:solidFill>
                <a:latin typeface="yandex-sans"/>
              </a:rPr>
              <a:t>, приобретает уверенность в своих силах. </a:t>
            </a:r>
            <a:r>
              <a:rPr lang="ru-RU" dirty="0" smtClean="0">
                <a:solidFill>
                  <a:srgbClr val="000000"/>
                </a:solidFill>
                <a:latin typeface="yandex-sans"/>
              </a:rPr>
              <a:t>Формируется ценностное </a:t>
            </a:r>
            <a:r>
              <a:rPr lang="ru-RU" dirty="0">
                <a:solidFill>
                  <a:srgbClr val="000000"/>
                </a:solidFill>
                <a:latin typeface="yandex-sans"/>
              </a:rPr>
              <a:t>отношение к другим детям и к совместной деятельности,</a:t>
            </a:r>
          </a:p>
          <a:p>
            <a:r>
              <a:rPr lang="ru-RU" dirty="0">
                <a:solidFill>
                  <a:srgbClr val="000000"/>
                </a:solidFill>
                <a:latin typeface="yandex-sans"/>
              </a:rPr>
              <a:t>ответственности за общие результаты.</a:t>
            </a:r>
            <a:endParaRPr lang="ru-RU" b="0" i="0" dirty="0">
              <a:solidFill>
                <a:srgbClr val="000000"/>
              </a:solidFill>
              <a:effectLst/>
              <a:latin typeface="yandex-sans"/>
            </a:endParaRPr>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458787"/>
            <a:ext cx="3096145" cy="2320717"/>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2" y="2607746"/>
            <a:ext cx="3023939" cy="2336365"/>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61810" y="4051973"/>
            <a:ext cx="3420380" cy="256802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937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332657"/>
            <a:ext cx="8856984" cy="2308324"/>
          </a:xfrm>
          <a:prstGeom prst="rect">
            <a:avLst/>
          </a:prstGeom>
        </p:spPr>
        <p:txBody>
          <a:bodyPr wrap="square">
            <a:spAutoFit/>
          </a:bodyPr>
          <a:lstStyle/>
          <a:p>
            <a:r>
              <a:rPr lang="ru-RU" dirty="0">
                <a:solidFill>
                  <a:srgbClr val="000000"/>
                </a:solidFill>
                <a:latin typeface="yandex-sans"/>
              </a:rPr>
              <a:t>Русско-народные игры и забавы для улучшения эмоционального фона и</a:t>
            </a:r>
          </a:p>
          <a:p>
            <a:r>
              <a:rPr lang="ru-RU" dirty="0">
                <a:solidFill>
                  <a:srgbClr val="000000"/>
                </a:solidFill>
                <a:latin typeface="yandex-sans"/>
              </a:rPr>
              <a:t>поддержания интереса к занятиям. Огромное воспитательное значение имеет</a:t>
            </a:r>
          </a:p>
          <a:p>
            <a:r>
              <a:rPr lang="ru-RU" dirty="0">
                <a:solidFill>
                  <a:srgbClr val="000000"/>
                </a:solidFill>
                <a:latin typeface="yandex-sans"/>
              </a:rPr>
              <a:t>игры состязания, которые закаляют здоровье, развивают физические силы и</a:t>
            </a:r>
          </a:p>
          <a:p>
            <a:r>
              <a:rPr lang="ru-RU" dirty="0">
                <a:solidFill>
                  <a:srgbClr val="000000"/>
                </a:solidFill>
                <a:latin typeface="yandex-sans"/>
              </a:rPr>
              <a:t>мышление, приобщают подрастающее поколение к духовным и культурным</a:t>
            </a:r>
          </a:p>
          <a:p>
            <a:r>
              <a:rPr lang="ru-RU" dirty="0">
                <a:solidFill>
                  <a:srgbClr val="000000"/>
                </a:solidFill>
                <a:latin typeface="yandex-sans"/>
              </a:rPr>
              <a:t>ценностям. Тем самым решаются задачи не только физкультурно-</a:t>
            </a:r>
          </a:p>
          <a:p>
            <a:r>
              <a:rPr lang="ru-RU" dirty="0">
                <a:solidFill>
                  <a:srgbClr val="000000"/>
                </a:solidFill>
                <a:latin typeface="yandex-sans"/>
              </a:rPr>
              <a:t>оздоровительного цикла, но и задачи формирования толерантности, чувства</a:t>
            </a:r>
          </a:p>
          <a:p>
            <a:r>
              <a:rPr lang="ru-RU" dirty="0">
                <a:solidFill>
                  <a:srgbClr val="000000"/>
                </a:solidFill>
                <a:latin typeface="yandex-sans"/>
              </a:rPr>
              <a:t>уважения и интереса к национальным традициям народов, населяющих</a:t>
            </a:r>
          </a:p>
          <a:p>
            <a:r>
              <a:rPr lang="ru-RU" dirty="0">
                <a:solidFill>
                  <a:srgbClr val="000000"/>
                </a:solidFill>
                <a:latin typeface="yandex-sans"/>
              </a:rPr>
              <a:t>Россию.</a:t>
            </a:r>
            <a:endParaRPr lang="ru-RU" b="0" i="0" dirty="0">
              <a:solidFill>
                <a:srgbClr val="000000"/>
              </a:solidFill>
              <a:effectLst/>
              <a:latin typeface="yandex-sans"/>
            </a:endParaRPr>
          </a:p>
        </p:txBody>
      </p:sp>
      <p:pic>
        <p:nvPicPr>
          <p:cNvPr id="3075" name="Picture 3" descr="F:\фото для семинара\IMG_3123 - копия.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2852937"/>
            <a:ext cx="2722492" cy="2232248"/>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F:\фото для семинара\IMG_31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0714" y="4755494"/>
            <a:ext cx="2923197" cy="2102505"/>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12\Desktop\Новая папка\IMG-97e7d9d07098a9ec934418859be57c14-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0715" y="2332801"/>
            <a:ext cx="2923197" cy="2192398"/>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C:\Users\12\Desktop\Новая папка\IMG-fb8727c77f2b073420c792f8e24c94d9-V.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85098" y="2375174"/>
            <a:ext cx="2746273" cy="2059704"/>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9" name="Picture 7" descr="G:\фото я на калядках в саду\калядки ср.гр. (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832" y="4722548"/>
            <a:ext cx="2768512" cy="196748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7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6732" y="3567932"/>
            <a:ext cx="2521149" cy="245507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0" name="Picture 6" descr="F:\видео и фото с телефона\IMG_20180222_1021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3573015"/>
            <a:ext cx="2441234" cy="245507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12\Desktop\Новая папка\IMG-9e3c3ce748a949884cafefbf30a4c125-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2240" y="657849"/>
            <a:ext cx="2088232" cy="246072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12\Desktop\Новая папка\IMG-7ebd42ca2ffeaf4f4fb51ff5f2cef53e-V.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76733" y="742611"/>
            <a:ext cx="2521148" cy="2375963"/>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476673"/>
            <a:ext cx="3024336" cy="3970318"/>
          </a:xfrm>
          <a:prstGeom prst="rect">
            <a:avLst/>
          </a:prstGeom>
        </p:spPr>
        <p:txBody>
          <a:bodyPr wrap="square">
            <a:spAutoFit/>
          </a:bodyPr>
          <a:lstStyle/>
          <a:p>
            <a:pPr lvl="0"/>
            <a:r>
              <a:rPr lang="ru-RU" b="1" dirty="0">
                <a:solidFill>
                  <a:srgbClr val="000000"/>
                </a:solidFill>
                <a:latin typeface="Times New Roman" panose="02020603050405020304" pitchFamily="18" charset="0"/>
                <a:cs typeface="Times New Roman" panose="02020603050405020304" pitchFamily="18" charset="0"/>
              </a:rPr>
              <a:t>Отдельным направлением является военно-патриотическое воспитание.</a:t>
            </a:r>
          </a:p>
          <a:p>
            <a:pPr lvl="0"/>
            <a:r>
              <a:rPr lang="ru-RU" b="1" dirty="0">
                <a:solidFill>
                  <a:srgbClr val="000000"/>
                </a:solidFill>
                <a:latin typeface="Times New Roman" panose="02020603050405020304" pitchFamily="18" charset="0"/>
                <a:cs typeface="Times New Roman" panose="02020603050405020304" pitchFamily="18" charset="0"/>
              </a:rPr>
              <a:t>Работу по данному направлению можно представить как интеграцию</a:t>
            </a:r>
          </a:p>
          <a:p>
            <a:pPr lvl="0"/>
            <a:r>
              <a:rPr lang="ru-RU" b="1" dirty="0">
                <a:solidFill>
                  <a:srgbClr val="000000"/>
                </a:solidFill>
                <a:latin typeface="Times New Roman" panose="02020603050405020304" pitchFamily="18" charset="0"/>
                <a:cs typeface="Times New Roman" panose="02020603050405020304" pitchFamily="18" charset="0"/>
              </a:rPr>
              <a:t>различных видов детской деятельности. Основным моментом является</a:t>
            </a:r>
          </a:p>
          <a:p>
            <a:pPr lvl="0"/>
            <a:r>
              <a:rPr lang="ru-RU" b="1" dirty="0">
                <a:solidFill>
                  <a:srgbClr val="000000"/>
                </a:solidFill>
                <a:latin typeface="Times New Roman" panose="02020603050405020304" pitchFamily="18" charset="0"/>
                <a:cs typeface="Times New Roman" panose="02020603050405020304" pitchFamily="18" charset="0"/>
              </a:rPr>
              <a:t>праздник, посвящённый Дню защитника </a:t>
            </a:r>
            <a:r>
              <a:rPr lang="ru-RU" b="1" dirty="0">
                <a:solidFill>
                  <a:srgbClr val="000000"/>
                </a:solidFill>
                <a:latin typeface="yandex-sans"/>
              </a:rPr>
              <a:t>Отечества.</a:t>
            </a:r>
          </a:p>
        </p:txBody>
      </p:sp>
    </p:spTree>
    <p:extLst>
      <p:ext uri="{BB962C8B-B14F-4D97-AF65-F5344CB8AC3E}">
        <p14:creationId xmlns:p14="http://schemas.microsoft.com/office/powerpoint/2010/main" val="369146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3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46984" y="476672"/>
            <a:ext cx="6401280" cy="830997"/>
          </a:xfrm>
          <a:prstGeom prst="rect">
            <a:avLst/>
          </a:prstGeom>
        </p:spPr>
        <p:txBody>
          <a:bodyPr wrap="square">
            <a:spAutoFit/>
          </a:bodyPr>
          <a:lstStyle/>
          <a:p>
            <a:r>
              <a:rPr lang="ru-RU" sz="2400" b="1" dirty="0" smtClean="0">
                <a:solidFill>
                  <a:srgbClr val="000000"/>
                </a:solidFill>
                <a:latin typeface="Times New Roman" panose="02020603050405020304" pitchFamily="18" charset="0"/>
                <a:cs typeface="Times New Roman" panose="02020603050405020304" pitchFamily="18" charset="0"/>
              </a:rPr>
              <a:t>Спортивные праздники, эстафеты, посвящённые  Дню </a:t>
            </a:r>
            <a:r>
              <a:rPr lang="ru-RU" sz="2400" b="1" dirty="0">
                <a:solidFill>
                  <a:srgbClr val="000000"/>
                </a:solidFill>
                <a:latin typeface="Times New Roman" panose="02020603050405020304" pitchFamily="18" charset="0"/>
                <a:cs typeface="Times New Roman" panose="02020603050405020304" pitchFamily="18" charset="0"/>
              </a:rPr>
              <a:t>Победы</a:t>
            </a:r>
            <a:r>
              <a:rPr lang="ru-RU" sz="2400" b="1" dirty="0" smtClean="0">
                <a:solidFill>
                  <a:srgbClr val="000000"/>
                </a:solidFill>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pic>
        <p:nvPicPr>
          <p:cNvPr id="5125" name="Picture 5" descr="G:\праздники спортивные\эстафеты к дню победы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400002"/>
            <a:ext cx="3312368" cy="248427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G:\праздники спортивные\эстафеты к дню победы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688" y="4077072"/>
            <a:ext cx="3280915" cy="246068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7" name="Picture 7" descr="G:\праздники спортивные\спорт.досуг ко дню победы.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52947" y="2060848"/>
            <a:ext cx="3535240" cy="4320481"/>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2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4300" y="1677001"/>
            <a:ext cx="3187700" cy="4249737"/>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064" y="1677002"/>
            <a:ext cx="3168351" cy="424973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67544" y="476672"/>
            <a:ext cx="7920880" cy="1200329"/>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Забег, вокруг детского сада, в честь Дня победы. Принимают участие дети старших и подготовительных групп.</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6490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619</Words>
  <Application>Microsoft Office PowerPoint</Application>
  <PresentationFormat>Экран (4:3)</PresentationFormat>
  <Paragraphs>38</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dc:creator>
  <cp:lastModifiedBy>1234</cp:lastModifiedBy>
  <cp:revision>30</cp:revision>
  <dcterms:created xsi:type="dcterms:W3CDTF">2020-03-22T09:24:12Z</dcterms:created>
  <dcterms:modified xsi:type="dcterms:W3CDTF">2020-04-24T03:06:25Z</dcterms:modified>
</cp:coreProperties>
</file>