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73" r:id="rId4"/>
    <p:sldId id="290" r:id="rId5"/>
    <p:sldId id="291" r:id="rId6"/>
    <p:sldId id="294" r:id="rId7"/>
    <p:sldId id="297" r:id="rId8"/>
    <p:sldId id="299" r:id="rId9"/>
    <p:sldId id="296" r:id="rId10"/>
    <p:sldId id="298" r:id="rId11"/>
    <p:sldId id="300" r:id="rId12"/>
    <p:sldId id="301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102" d="100"/>
          <a:sy n="102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30EBD-0279-47D5-A5F4-5C191C4271E6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96D29-10BF-4D64-9500-A34A3A81A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32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329E8-3DD2-46B0-A7E7-78267119744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6A307-2775-46E6-90D0-F05036D2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1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6A307-2775-46E6-90D0-F05036D2BB1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1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6A307-2775-46E6-90D0-F05036D2BB1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90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6A307-2775-46E6-90D0-F05036D2BB1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2F9F2-B4E8-4A13-941E-FD7393A311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8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5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90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4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64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9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96DC9-DC68-40A9-9614-D402B76C5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2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BB270-C99A-4C7B-9FC5-41576B1BB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2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70E99-F34F-49A8-84AF-5EB229394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87845-EC59-4CD8-8815-3835B84EE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2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13A3C-9981-40B3-AF0A-77535D003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DA78-35FA-4686-87F3-52F3B6CC4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8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7FB1-C96E-4816-A69C-3678F775B8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4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D2DF6-A1DC-47E5-949B-518E3ECD11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0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B90AF-5AE3-4CBE-939D-20A6904DE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2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19C0-388C-4685-986F-6AC372C6B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0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19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6629400" cy="27432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аведующий МБДОУ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19 «Брусничка»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Тайтурка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Н.Н. Качко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6781800" cy="457200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Воспитательная деятельность</a:t>
            </a:r>
            <a:endParaRPr kumimoji="1" lang="ru-RU" sz="2000" b="1" i="1" u="sng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endParaRPr kumimoji="1" lang="ru-RU" b="1" i="1" u="sng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533400"/>
            <a:ext cx="243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b="1" dirty="0">
                <a:ea typeface="Times New Roman" panose="02020603050405020304" pitchFamily="18" charset="0"/>
              </a:rPr>
              <a:t>Трудовые действия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7600" y="533400"/>
            <a:ext cx="243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</a:pPr>
            <a:r>
              <a:rPr lang="ru-RU" sz="1600" b="1" dirty="0">
                <a:solidFill>
                  <a:prstClr val="black"/>
                </a:solidFill>
                <a:ea typeface="Times New Roman" panose="02020603050405020304" pitchFamily="18" charset="0"/>
              </a:rPr>
              <a:t>Необходимые умения</a:t>
            </a:r>
            <a:endParaRPr lang="ru-RU" sz="1600" b="1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7000" y="533400"/>
            <a:ext cx="243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ru-RU" altLang="ru-RU" sz="1600" b="1" dirty="0"/>
              <a:t>Необходимые знания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12953"/>
              </p:ext>
            </p:extLst>
          </p:nvPr>
        </p:nvGraphicFramePr>
        <p:xfrm>
          <a:off x="0" y="902732"/>
          <a:ext cx="3429001" cy="59552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2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5268">
                <a:tc>
                  <a:txBody>
                    <a:bodyPr/>
                    <a:lstStyle/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 поведения обучающихся для обеспечения безопасной образовательной среды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современных, в том числе интерактивных, форм и методов воспитательной работы, используя их как на занятии, так и во внеурочной  деятельности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воспитательных целей, способствующих развитию обучающихся, независимо от их способностей и характера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 образовательной организации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и реализация воспитательных программ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воспитательных возможностей различных видов деятельности ребенка (учебной, игровой, трудовой, спортивной, художественной и т.д.)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и поддержка в организации деятельности ученических органов самоуправления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Создание, поддержание уклада, атмосферы и традиций жизни образовательной организации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толерантности и навыков поведения в изменяющейся поликультурной среде 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конструктивных воспитательных усилий родителей (законных представителей) обучающихся, помощь  семье в решении вопросов воспитания ребенка</a:t>
                      </a:r>
                    </a:p>
                  </a:txBody>
                  <a:tcPr marL="59289" marR="59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7691"/>
              </p:ext>
            </p:extLst>
          </p:nvPr>
        </p:nvGraphicFramePr>
        <p:xfrm>
          <a:off x="3505201" y="902733"/>
          <a:ext cx="2819399" cy="58790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1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79067">
                <a:tc>
                  <a:txBody>
                    <a:bodyPr/>
                    <a:lstStyle/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Строить воспитательную деятельность с учетом культурных различий детей, половозрастных и индивидуальных особенностей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Общаться с детьми, признавать их достоинство, понимая и принимая их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 в учебных группах (классе, кружке, секции и т.п.) разновозрастные детско-взрослые общности обучающихся, их родителей (законных представителей) и педагогических работников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Управлять учебными группами с целью вовлечения обучающихся в процесс обучения и воспитания, мотивируя их учебно-познавательную деятельность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реальное состояние дел в учебной группе, поддерживать в детском коллективе деловую, дружелюбную атмосферу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Защищать достоинство и интересы обучающихся, помогать детям, оказавшимся в конфликтной ситуации и/или неблагоприятных условиях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Находить ценностный аспект учебного знания и информации обеспечивать его понимание и переживание обучающимися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методами организации экскурсий, походов и экспедиций и т.п.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Сотрудничать с другими педагогическими работниками и другими специалистами в решении воспитательных задач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34808"/>
              </p:ext>
            </p:extLst>
          </p:nvPr>
        </p:nvGraphicFramePr>
        <p:xfrm>
          <a:off x="6400800" y="902730"/>
          <a:ext cx="2667000" cy="57835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9824">
                <a:tc>
                  <a:txBody>
                    <a:bodyPr/>
                    <a:lstStyle/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законодательства о правах ребенка, законы в сфере образования и федеральные государственные образовательные стандарты общего образования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История, теория, закономерности и принципы построения и функционирования образовательных (педагогических) систем, роль и место образования в жизни личности и общества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психодидактики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поликультурного образования, закономерностей поведения в социальных сетях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закономерности возрастного развития, стадии и кризисы развития и социализации личности, индикаторы и индивидуальные особенности траекторий жизни и их возможные девиации, приемы их диагностики 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Научное представление о результатах образования, путях их достижения и способах оценки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методики воспитательной работы, основные принципы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подхода, виды и приемы современных педагогических технологий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правовые, руководящие и инструктивные документы, регулирующие организацию и проведение мероприятий за пределами  территории образовательной организации (экскурсий, походов и экспедиций)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1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199" y="76200"/>
            <a:ext cx="5442861" cy="381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деятельность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609600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b="1" dirty="0">
                <a:ea typeface="Times New Roman" panose="02020603050405020304" pitchFamily="18" charset="0"/>
              </a:rPr>
              <a:t>Трудовые действия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609600"/>
            <a:ext cx="2713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</a:pPr>
            <a:r>
              <a:rPr lang="ru-RU" sz="1600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Необходимые умения</a:t>
            </a:r>
            <a:endParaRPr lang="ru-RU" sz="1600" b="1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48400" y="685800"/>
            <a:ext cx="266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ru-RU" altLang="ru-RU" sz="1600" b="1" dirty="0"/>
              <a:t>Необходимые знания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96652"/>
              </p:ext>
            </p:extLst>
          </p:nvPr>
        </p:nvGraphicFramePr>
        <p:xfrm>
          <a:off x="0" y="948155"/>
          <a:ext cx="3505201" cy="58361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05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3646">
                <a:tc>
                  <a:txBody>
                    <a:bodyPr/>
                    <a:lstStyle/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в ходе наблюдения поведенческих и личностных проблем обучающихся, связанных с особенностями их развития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инструментария и методов диагностики и оценки показателей уровня и динамики развития ребенка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аутисты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дети с синдромом дефицита внимания 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гиперактивностью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др.), дети с ограниченными возможностями здоровья, дети с девиациями поведения, дети с зависимостью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адресной помощи обучающимся 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другими специалистами в рамках психолого-медико-педагогического консилиума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 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и адекватное применение специальных технологий и методов, позволяющих проводить коррекционно-развивающую работу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системы регуляции поведения и деятельности обучающихся </a:t>
                      </a: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71392"/>
              </p:ext>
            </p:extLst>
          </p:nvPr>
        </p:nvGraphicFramePr>
        <p:xfrm>
          <a:off x="3581400" y="948154"/>
          <a:ext cx="3055070" cy="57174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5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74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в практике своей работы психологические подходы: культурно-исторический, </a:t>
                      </a:r>
                      <a:r>
                        <a:rPr lang="ru-RU" sz="1000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деятельностный</a:t>
                      </a: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развивающий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(совместно с психологом и другими специалистами) психолого-педагогическое сопровождение основных общеобразовательных программ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Понимать документацию специалистов (психологов, дефектологов, логопедов и т.д.)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Составить (совместно с психологом и другими специалистами) психолого-педагогическую характеристику (портрет) личности обучающегося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Разрабатывать и реализовывать индивидуальные образовательные маршруты, индивидуальные программы развития и индивидуально-ориентированные образовательные программы  с учетом личностных и возрастных особенностей обучающихся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стандартизированными методами  психодиагностики личностных характеристик и возрастных особенностей обучающихся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образовательные результаты: формируемые в преподаваемом предмете предметные и </a:t>
                      </a:r>
                      <a:r>
                        <a:rPr lang="ru-RU" sz="1000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компетенции, а также осуществлять (совместно с психологом) мониторинг личностных характеристик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детско-взрослые сообщества</a:t>
                      </a:r>
                    </a:p>
                  </a:txBody>
                  <a:tcPr marL="63284" marR="63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520934"/>
              </p:ext>
            </p:extLst>
          </p:nvPr>
        </p:nvGraphicFramePr>
        <p:xfrm>
          <a:off x="6705600" y="948154"/>
          <a:ext cx="2362200" cy="54928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92873">
                <a:tc>
                  <a:txBody>
                    <a:bodyPr/>
                    <a:lstStyle/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закономерности организации образовательного процесса </a:t>
                      </a:r>
                    </a:p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Законы развития личности и проявления личностных свойств, психологические законы периодизации и кризисов развития</a:t>
                      </a:r>
                    </a:p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и технологии учета возрастных особенностей обучающихся </a:t>
                      </a:r>
                    </a:p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</a:t>
                      </a:r>
                    </a:p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закономерности семейных отношений, позволяющие эффективно работать с родительской общественностью</a:t>
                      </a:r>
                    </a:p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психодиагностики и основные признаки отклонения в развитии детей</a:t>
                      </a:r>
                    </a:p>
                    <a:p>
                      <a:pPr marL="0" indent="206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Социально-психологические особенности и закономерности развития  детско-взрослых сообществ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реализации программ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1" y="533400"/>
            <a:ext cx="205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ea typeface="Times New Roman" panose="02020603050405020304" pitchFamily="18" charset="0"/>
              </a:rPr>
              <a:t>Трудовые действия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507476"/>
            <a:ext cx="22563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</a:pPr>
            <a:r>
              <a:rPr lang="ru-RU" sz="1600" b="1" dirty="0">
                <a:solidFill>
                  <a:prstClr val="black"/>
                </a:solidFill>
                <a:ea typeface="Times New Roman" panose="02020603050405020304" pitchFamily="18" charset="0"/>
              </a:rPr>
              <a:t>Необходимые</a:t>
            </a:r>
            <a:r>
              <a:rPr lang="ru-RU" b="1" dirty="0">
                <a:solidFill>
                  <a:prstClr val="black"/>
                </a:solidFill>
                <a:ea typeface="Times New Roman" panose="02020603050405020304" pitchFamily="18" charset="0"/>
              </a:rPr>
              <a:t> умения</a:t>
            </a:r>
            <a:endParaRPr lang="ru-RU" b="1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564177"/>
            <a:ext cx="1898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ru-RU" altLang="ru-RU" b="1" dirty="0"/>
              <a:t>Необходимые знания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18873"/>
              </p:ext>
            </p:extLst>
          </p:nvPr>
        </p:nvGraphicFramePr>
        <p:xfrm>
          <a:off x="76200" y="914401"/>
          <a:ext cx="3581400" cy="58673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673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разработке основной общеобразовательной программы образовательной организации в соответствии с федеральным государственным образовательным стандартом дошкольного образования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создании безопасной и психологически комфортной образовательной среды образовательной организации через обеспечение безопасности жизни детей, поддержание эмоционального благополучия ребенка в период пребывания в образовательной организации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реализация образовательной работы в группе детей раннего и/или дошкольного возраста в соответствии с федеральными государственными образовательными стандартами и основными образовательными программами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педагогического мониторинга освоения детьми образовательной программы и анализ образовательной работы в группе детей раннего и/или дошкольного возраста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планировании и корректировке образовательных задач (совместно с психологом и другими специалистами) по результатам мониторинга с учетом индивидуальных особенностей развития каждого ребенка раннего и/или  дошкольного возраста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педагогических рекомендаций специалистов (психолога, логопеда, дефектолога и др.)  в работе с детьми, испытывающими трудности в освоении программы, а также  с детьми с особыми образовательными потребностями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психологической готовности к школьному обучению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видов деятельности, осуществляемых в раннем и дошкольном возрасте: предметной, 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конструктивного  взаимодействия детей в разных видах деятельности, создание условий для свободного выбора детьми деятельности, участников совместной деятельности, материалов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использование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недирективной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помощи и поддержка детской инициативы и самостоятельности в разных видах деятельности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</a:t>
                      </a:r>
                    </a:p>
                  </a:txBody>
                  <a:tcPr marL="33807" marR="33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98246"/>
              </p:ext>
            </p:extLst>
          </p:nvPr>
        </p:nvGraphicFramePr>
        <p:xfrm>
          <a:off x="3733800" y="893064"/>
          <a:ext cx="2895600" cy="5791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Организовывать виды деятельности, осуществляемые в раннем и дошкольном возрасте: предметная, 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методы физического, познавательного и личностного развития детей раннего и дошкольного возраста в соответствии с образовательной программой организации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методы и средства анализа психолого-педагогического мониторинга, позволяющие оценить результаты освоения детьми образовательных программ, степень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 них качеств, необходимых для дальнейшего обучения и развития на следующих уровнях обучения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всеми видами развивающих деятельностей дошкольника (игровой, продуктивной, познавательно-исследовательской)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Выстраивать партнерское взаимодействие с родителями 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ИКТ-компетентностями, необходимыми и достаточными для планирования, реализации и оценки образовательной работы с детьми раннего и дошкольного возраста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49596"/>
              </p:ext>
            </p:extLst>
          </p:nvPr>
        </p:nvGraphicFramePr>
        <p:xfrm>
          <a:off x="6781799" y="871955"/>
          <a:ext cx="2286001" cy="56812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124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Специфика дошкольного образования и особенностей организации работы с детьми раннего и дошкольного возраста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психологические подходы: культурно-исторический,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личностный; основы дошкольной педагогики, включая классические системы дошкольного воспитания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закономерности развития ребенка в раннем и дошкольном возрасте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становления и развития детских деятельностей в раннем и дошкольном возрасте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теории физического, познавательного  и  личностного развития детей раннего и дошкольного возраста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тенденции развития дошкольного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9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24800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Меняйтесь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раньше,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 заставят это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делать!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Джек Уэлч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04801" y="152400"/>
            <a:ext cx="7924799" cy="1066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35249"/>
            <a:ext cx="8077200" cy="2438401"/>
          </a:xfrm>
        </p:spPr>
        <p:txBody>
          <a:bodyPr>
            <a:normAutofit fontScale="3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6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учитель)»: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53796" indent="-571500">
              <a:buClr>
                <a:srgbClr val="002060"/>
              </a:buClr>
              <a:defRPr/>
            </a:pPr>
            <a:r>
              <a:rPr lang="ru-RU" sz="4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4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4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3796" indent="-571500">
              <a:buClr>
                <a:srgbClr val="002060"/>
              </a:buClr>
              <a:defRPr/>
            </a:pPr>
            <a:r>
              <a:rPr lang="ru-RU" sz="4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2016 г.– режим апробации</a:t>
            </a:r>
          </a:p>
          <a:p>
            <a:pPr marL="653796" indent="-571500">
              <a:buClr>
                <a:srgbClr val="002060"/>
              </a:buClr>
              <a:defRPr/>
            </a:pPr>
            <a:r>
              <a:rPr lang="ru-RU" sz="4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вводится </a:t>
            </a:r>
            <a:r>
              <a:rPr lang="ru-RU" sz="4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массовое применение с 1 января </a:t>
            </a:r>
            <a:r>
              <a:rPr lang="ru-RU" sz="4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4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373650"/>
            <a:ext cx="406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10800000" flipV="1">
            <a:off x="457199" y="3439425"/>
            <a:ext cx="4013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Профессиональный стандарт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</a:rPr>
              <a:t>– </a:t>
            </a:r>
            <a:r>
              <a:rPr lang="ru-RU" sz="1800" b="1" dirty="0" smtClean="0"/>
              <a:t>характеристика квалификации необходимой работнику для осуществления определенного вида профессиональной деятельности</a:t>
            </a:r>
          </a:p>
          <a:p>
            <a:pPr algn="just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Квалификация работника </a:t>
            </a:r>
            <a:r>
              <a:rPr lang="ru-RU" sz="1800" b="1" dirty="0" smtClean="0"/>
              <a:t>– уровень знаний, умений, навыков и опыта работы работников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629400" cy="2667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включающий перечень профессиональных и личностных требований 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учителю (воспитателю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действующий на всей территории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153400" cy="34290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основные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педагога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отражены в проф.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стандарте?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Раньше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был главным носителем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знаний!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функция педагога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нужно освоить самому и научить детей совершенно новым компетенциям: умению учиться,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 и жить в поликультурном пространстве.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полное овладение современными информационно-коммуникативными технологиями, знание и использование социальных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сетей.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848600" cy="1472184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главная особенность П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роф. стандарта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4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6553200" cy="21336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идея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стандарта: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работать с разными категориями детей: мигрантами, сиротами, одаренными, инвалидами, детьми, оказавшимися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трудной жизненной ситуации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 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перестроиться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начать оценивать деятельность педагога и детского сада  не только по работе с успешными, но и с трудными детьми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610600" cy="7619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новые  компетенции выдвигает стандарт, которыми педагог должен овладеть?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14401"/>
            <a:ext cx="8839200" cy="20574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 работы с одаренными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воспитанниками;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 работы в условиях реализации программ инклюзивного образования; 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работать с воспитанниками, имеющими проблемы в развитии; 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работать с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социально запущенными детьми, в том числе имеющими отклонения в социальном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поведении;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мигрантами.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9400" y="2971802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Характеристика стандарта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581400"/>
            <a:ext cx="8229600" cy="2284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в нем определяются основные требования к квалификации педагога;</a:t>
            </a:r>
          </a:p>
          <a:p>
            <a:pPr marL="285750" lvl="0" indent="-285750" algn="just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может 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дополнятся региональными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требованиями;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lvl="0" indent="-285750" algn="just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может быть дополнен внутренним стандартом образовательного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учреждения;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lvl="0" indent="-285750" algn="just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является уровневым, учитывающим специфику работы педагогов образовательного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учреждения;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lvl="0" indent="-285750" algn="just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отражает структуру профессиональной деятельности педагога;</a:t>
            </a:r>
          </a:p>
          <a:p>
            <a:pPr marL="285750" lvl="0" indent="-285750" algn="just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выдвигает 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требования к личностным качествам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педагога.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152400"/>
            <a:ext cx="7696200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u="sng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между требованиями к воспитателю ДОУ по ФГОС и П</a:t>
            </a:r>
            <a:r>
              <a:rPr lang="ru-RU" sz="2000" b="1" u="sng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роф. стандарту</a:t>
            </a:r>
            <a:r>
              <a:rPr lang="ru-RU" sz="2000" b="1" u="sng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1" y="838201"/>
            <a:ext cx="8458200" cy="259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педагогическим работникам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ДОУ (воспитателям, педагогам и т. д.) сейчас применяется 2 вида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стандартов: ФГОС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утвержденный Минобрнауки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РФ;Профстандарт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утвержденный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Минтруда РФ.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стандарта разработаны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году, однако относятся к разным сферам: ФГОС касается образовательных учреждений в целом, а профессиональный стандарт относится к кадровой политике, аттестационной работе, разработке инструкций по должности и другим действиям, касающимся конкретных работников.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того, ФГОС уже действует,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проф.стандарт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отношении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вступил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силу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2017 года.</a:t>
            </a:r>
          </a:p>
          <a:p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29718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u="sng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Times New Roman" panose="02020603050405020304" pitchFamily="18" charset="0"/>
              </a:rPr>
              <a:t>Рекомендации по внедрению </a:t>
            </a:r>
            <a:r>
              <a:rPr lang="ru-RU" sz="1800" b="1" u="sng" dirty="0" smtClean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1800" b="1" u="sng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Times New Roman" panose="02020603050405020304" pitchFamily="18" charset="0"/>
              </a:rPr>
              <a:t>стандарта в ДОУ</a:t>
            </a:r>
            <a:r>
              <a:rPr lang="ru-RU" sz="2700" b="1" u="sng" dirty="0">
                <a:solidFill>
                  <a:srgbClr val="0070C0"/>
                </a:solidFill>
                <a:ea typeface="Calibri" pitchFamily="34" charset="0"/>
                <a:cs typeface="Times New Roman" panose="02020603050405020304" pitchFamily="18" charset="0"/>
              </a:rPr>
              <a:t/>
            </a:r>
            <a:br>
              <a:rPr lang="ru-RU" sz="2700" b="1" u="sng" dirty="0">
                <a:solidFill>
                  <a:srgbClr val="0070C0"/>
                </a:solidFill>
                <a:ea typeface="Calibri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rebuchet MS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2" y="3429002"/>
            <a:ext cx="83057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prstClr val="black"/>
                </a:solidFill>
                <a:cs typeface="Times New Roman" panose="02020603050405020304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425196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prstClr val="black"/>
                </a:solidFill>
                <a:cs typeface="Times New Roman" panose="02020603050405020304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425196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prstClr val="black"/>
                </a:solidFill>
                <a:cs typeface="Times New Roman" panose="02020603050405020304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425196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prstClr val="black"/>
                </a:solidFill>
                <a:cs typeface="Times New Roman" panose="02020603050405020304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</p:txBody>
      </p:sp>
    </p:spTree>
    <p:extLst>
      <p:ext uri="{BB962C8B-B14F-4D97-AF65-F5344CB8AC3E}">
        <p14:creationId xmlns:p14="http://schemas.microsoft.com/office/powerpoint/2010/main" val="1467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нужен профессиональный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стандарт?</a:t>
            </a:r>
            <a:r>
              <a:rPr lang="ru-RU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90601"/>
            <a:ext cx="8001002" cy="2133599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кадровой политики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и аттестации работников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трудовых договоров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системы оплаты труда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должностных инструкций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9718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Будет ли способствовать введение профессионального стандарта повышению качества образования?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3962401"/>
            <a:ext cx="7543800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marL="285750" lvl="0" indent="-28575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marL="285750" lvl="0" indent="-28575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3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347713" cy="1320800"/>
          </a:xfrm>
        </p:spPr>
        <p:txBody>
          <a:bodyPr>
            <a:normAutofit/>
          </a:bodyPr>
          <a:lstStyle/>
          <a:p>
            <a:r>
              <a:rPr lang="ru-RU" sz="2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0" y="152400"/>
            <a:ext cx="4495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профессионального стандарта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9200" y="1651000"/>
            <a:ext cx="19812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Общепедагогическая функция. Обучение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7443" y="3767320"/>
            <a:ext cx="2133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50691" y="3777792"/>
            <a:ext cx="2133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деятельность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62600" y="1506194"/>
            <a:ext cx="2057400" cy="1959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реализации программ дошкольного образования</a:t>
            </a:r>
          </a:p>
        </p:txBody>
      </p:sp>
      <p:sp>
        <p:nvSpPr>
          <p:cNvPr id="12" name="Стрелка вниз 11"/>
          <p:cNvSpPr/>
          <p:nvPr/>
        </p:nvSpPr>
        <p:spPr>
          <a:xfrm rot="2440509">
            <a:off x="3200400" y="1066800"/>
            <a:ext cx="304800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543536">
            <a:off x="3772325" y="1215110"/>
            <a:ext cx="304800" cy="2227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0967054">
            <a:off x="4726102" y="1181470"/>
            <a:ext cx="304800" cy="2250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986636">
            <a:off x="5088566" y="1117258"/>
            <a:ext cx="304800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4800" y="5987330"/>
            <a:ext cx="8382000" cy="718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разделов содержит описание трудовых функций: трудовой деятельности, необходимых умений, необходимых знаний,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характеристики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соблюдение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правовых, нравственных и этических норм, требований профессиональной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этики.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4572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профессионального стандарта </a:t>
            </a:r>
            <a:r>
              <a:rPr lang="ru-RU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Общепедагогическая функция – ОБУЧЕНИЕ</a:t>
            </a:r>
            <a:r>
              <a:rPr kumimoji="1"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1" lang="ru-RU" sz="16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1" lang="ru-RU" sz="16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8600" y="609601"/>
            <a:ext cx="2438400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Трудовые действия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667000" y="609601"/>
            <a:ext cx="2514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Необходимые умения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7400" y="675620"/>
            <a:ext cx="304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ru-RU" altLang="ru-RU" sz="1600" b="1" dirty="0" smtClean="0"/>
              <a:t>Необходимые знания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828288"/>
              </p:ext>
            </p:extLst>
          </p:nvPr>
        </p:nvGraphicFramePr>
        <p:xfrm>
          <a:off x="76200" y="1143001"/>
          <a:ext cx="2362200" cy="48803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2200">
                  <a:extLst>
                    <a:ext uri="{9D8B030D-6E8A-4147-A177-3AD203B41FA5}">
                      <a16:colId xmlns:a16="http://schemas.microsoft.com/office/drawing/2014/main" val="443431219"/>
                    </a:ext>
                  </a:extLst>
                </a:gridCol>
              </a:tblGrid>
              <a:tr h="4880343">
                <a:tc>
                  <a:txBody>
                    <a:bodyPr/>
                    <a:lstStyle/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профессиональной деятельности в соответствии с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требованиями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ФГОС ДО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разработке и реализации программы развития образовательной организации в целях создания безопасной и комфортной образовательной среды 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Систематический анализ эффективности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подходов к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обучению.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Организация, осуществление мониторинга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навыков, связанных с информационно-коммуникационными технологиями (далее – ИКТ)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237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94940"/>
              </p:ext>
            </p:extLst>
          </p:nvPr>
        </p:nvGraphicFramePr>
        <p:xfrm>
          <a:off x="2590800" y="1044952"/>
          <a:ext cx="2895600" cy="57368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95600">
                  <a:extLst>
                    <a:ext uri="{9D8B030D-6E8A-4147-A177-3AD203B41FA5}">
                      <a16:colId xmlns:a16="http://schemas.microsoft.com/office/drawing/2014/main" val="2132695981"/>
                    </a:ext>
                  </a:extLst>
                </a:gridCol>
              </a:tblGrid>
              <a:tr h="5736848">
                <a:tc>
                  <a:txBody>
                    <a:bodyPr/>
                    <a:lstStyle/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</a:t>
                      </a:r>
                    </a:p>
                    <a:p>
                      <a:pPr marL="195580" marR="0" indent="-1714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</a:t>
                      </a:r>
                    </a:p>
                    <a:p>
                      <a:pPr marL="195580" marR="0" indent="-1714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и апробировать специальные подходы к обучению в целях включения в образовательный процесс всех воспитанников, в том числе с особыми потребностями в образовании: обучающихся, проявивших выдающиеся способности;  обучающихся, для которых русский язык не является родным; обучающихся с ограниченными возможностями здоровья</a:t>
                      </a:r>
                    </a:p>
                    <a:p>
                      <a:pPr marL="195580" marR="0" indent="-1714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ИКТ-компетентностями:  </a:t>
                      </a:r>
                    </a:p>
                    <a:p>
                      <a:pPr marL="195580" marR="0" indent="-1714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Организовывать различные виды внеурочной деятельности: игровую, учебно-исследовательскую, художественно-продуктивную, культурно-досуговую с учетом возможностей образовательной организации, места жительства и историко-культурного своеобразия региона</a:t>
                      </a:r>
                    </a:p>
                  </a:txBody>
                  <a:tcPr marL="60271" marR="6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35282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88538"/>
              </p:ext>
            </p:extLst>
          </p:nvPr>
        </p:nvGraphicFramePr>
        <p:xfrm>
          <a:off x="5638800" y="1044953"/>
          <a:ext cx="3276600" cy="57368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76600">
                  <a:extLst>
                    <a:ext uri="{9D8B030D-6E8A-4147-A177-3AD203B41FA5}">
                      <a16:colId xmlns:a16="http://schemas.microsoft.com/office/drawing/2014/main" val="3032347607"/>
                    </a:ext>
                  </a:extLst>
                </a:gridCol>
              </a:tblGrid>
              <a:tr h="5736847">
                <a:tc>
                  <a:txBody>
                    <a:bodyPr/>
                    <a:lstStyle/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закономерности возрастного развития, стадии и кризисы развития, социализация личности, индикаторы  индивидуальных особенностей траекторий жизни, их возможные девиации, а также основы их психодиагностики  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психодидактики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поликультурного образования, закономерностей поведения в социальных сетях</a:t>
                      </a:r>
                    </a:p>
                    <a:p>
                      <a:pPr marL="19558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достижения образовательных результатов </a:t>
                      </a:r>
                    </a:p>
                    <a:p>
                      <a:pPr marL="197485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методики преподавания, основные принципы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подхода, виды и приемы современных педагогических технологий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и методика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 направления развития образовательной системы Российской Федерации, законов и иных нормативных правовых актов, регламентирующих образовательную деятельность в Российской Федерации, нормативных документов по вопросам обучения и воспитания детей и молодежи,  федеральных государственных образовательных стандартов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дошкольного, начального общего, основного общего, среднего общего образования,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законодательства о правах ребенка, трудового законодательства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документы по вопросам обучения и воспитания детей и молодежи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Конвенция о правах ребенка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законодательство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02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1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1723</TotalTime>
  <Words>2342</Words>
  <Application>Microsoft Office PowerPoint</Application>
  <PresentationFormat>Экран (4:3)</PresentationFormat>
  <Paragraphs>182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Wingdings 2</vt:lpstr>
      <vt:lpstr>Wingdings 3</vt:lpstr>
      <vt:lpstr>Грань</vt:lpstr>
      <vt:lpstr>   Профессиональный стандарт педагога   </vt:lpstr>
      <vt:lpstr>Профессиональный стандарт педагога</vt:lpstr>
      <vt:lpstr>Профессиональный стандарт педагога - документ, включающий перечень профессиональных и личностных требований к учителю (воспитателю), действующий на всей территории РФ.</vt:lpstr>
      <vt:lpstr>В чем главная особенность Проф. стандарта? </vt:lpstr>
      <vt:lpstr>Какие новые  компетенции выдвигает стандарт, которыми педагог должен овладеть? </vt:lpstr>
      <vt:lpstr>Связь между требованиями к воспитателю ДОУ по ФГОС и Проф. стандарту </vt:lpstr>
      <vt:lpstr>Зачем нужен профессиональный стандарт? </vt:lpstr>
      <vt:lpstr>  </vt:lpstr>
      <vt:lpstr>Структура профессионального стандарта  (Общепедагогическая функция – ОБУЧЕНИЕ)   </vt:lpstr>
      <vt:lpstr>Воспитательная деятельность</vt:lpstr>
      <vt:lpstr>Развивающая деятельность</vt:lpstr>
      <vt:lpstr>Педагогическая деятельность по реализации программ ДО</vt:lpstr>
      <vt:lpstr>  Меняйтесь раньше,  чем Вас заставят это делать!                                                      Джек Уэлч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116</cp:revision>
  <cp:lastPrinted>2018-01-23T11:01:21Z</cp:lastPrinted>
  <dcterms:created xsi:type="dcterms:W3CDTF">1601-01-01T00:00:00Z</dcterms:created>
  <dcterms:modified xsi:type="dcterms:W3CDTF">2018-01-25T04:08:06Z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