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2386"/>
    <p:restoredTop sz="94533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viewProps" Target="viewProps.xml"  /><Relationship Id="rId11" Type="http://schemas.openxmlformats.org/officeDocument/2006/relationships/theme" Target="theme/theme1.xml"  /><Relationship Id="rId12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presProps" Target="presProp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итульный слайд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altLang="en-US"/>
              <a:t>Образец подзаголовка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ru-RU" altLang="en-US"/>
              <a:pPr lvl="0">
                <a:defRPr/>
              </a:pPr>
              <a:t>15-12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Вставить" type="objOnly" preserve="1">
  <p:cSld name="Встави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ru-RU" altLang="en-US"/>
              <a:pPr lvl="0">
                <a:defRPr/>
              </a:pPr>
              <a:t>15-12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Оглавление" type="clipArtAndTx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ru-RU" altLang="en-US"/>
              <a:t>Введение</a:t>
            </a:r>
            <a:endParaRPr lang="ru-RU" altLang="en-US"/>
          </a:p>
          <a:p>
            <a:pPr lvl="0">
              <a:defRPr/>
            </a:pPr>
            <a:r>
              <a:rPr lang="ru-RU" altLang="en-US"/>
              <a:t>Основной текст 1</a:t>
            </a:r>
            <a:endParaRPr lang="ru-RU" altLang="en-US"/>
          </a:p>
          <a:p>
            <a:pPr lvl="0">
              <a:defRPr/>
            </a:pPr>
            <a:r>
              <a:rPr lang="ru-RU" altLang="en-US"/>
              <a:t>Основной текст 2</a:t>
            </a:r>
            <a:endParaRPr lang="ru-RU" altLang="en-US"/>
          </a:p>
          <a:p>
            <a:pPr lvl="0">
              <a:defRPr/>
            </a:pPr>
            <a:r>
              <a:rPr lang="ru-RU" altLang="en-US"/>
              <a:t>Основной текст 3</a:t>
            </a:r>
            <a:endParaRPr lang="ru-RU" altLang="en-US"/>
          </a:p>
          <a:p>
            <a:pPr lvl="0">
              <a:defRPr/>
            </a:pPr>
            <a:r>
              <a:rPr lang="ru-RU" altLang="en-US"/>
              <a:t>Заключение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ru-RU" altLang="en-US"/>
              <a:pPr lvl="0">
                <a:defRPr/>
              </a:pPr>
              <a:t>15-12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ru-RU" altLang="en-US"/>
              <a:pPr lvl="0">
                <a:defRPr/>
              </a:pPr>
              <a:t>15-12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Заголовок и объект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ru-RU" altLang="en-US"/>
              <a:pPr lvl="0">
                <a:defRPr/>
              </a:pPr>
              <a:t>15-12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ru-RU" altLang="en-US"/>
              <a:pPr lvl="0">
                <a:defRPr/>
              </a:pPr>
              <a:t>15-12</a:t>
            </a:fld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Заголовок раздела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ru-RU" altLang="en-US"/>
              <a:pPr lvl="0">
                <a:defRPr/>
              </a:pPr>
              <a:t>15-12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ru-RU" altLang="en-US"/>
              <a:pPr lvl="0">
                <a:defRPr/>
              </a:pPr>
              <a:t>15-12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ru-RU" altLang="en-US"/>
              <a:pPr lvl="0">
                <a:defRPr/>
              </a:pPr>
              <a:t>15-12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аблицы" type="tbl" preserve="1">
  <p:cSld name="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ru-RU" altLang="en-US"/>
              <a:t>Вставка таблицы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ru-RU" altLang="en-US"/>
              <a:pPr lvl="0">
                <a:defRPr/>
              </a:pPr>
              <a:t>15-12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Четыре объекта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ru-RU" altLang="en-US"/>
              <a:pPr lvl="0">
                <a:defRPr/>
              </a:pPr>
              <a:t>15-12</a:t>
            </a:fld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ru-RU" altLang="en-US"/>
              <a:t>Вставка картинки</a:t>
            </a:r>
            <a:endParaRPr lang="ru-RU" alt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ru-RU" altLang="en-US"/>
              <a:pPr lvl="0">
                <a:defRPr/>
              </a:pPr>
              <a:t>15-12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 dirty="0" smtClean="0"/>
              <a:t>Образец текста</a:t>
            </a:r>
          </a:p>
          <a:p>
            <a:pPr lvl="1"/>
            <a:r>
              <a:rPr lang="ru-RU" altLang="en-US" dirty="0" smtClean="0"/>
              <a:t>Второй уровень</a:t>
            </a:r>
          </a:p>
          <a:p>
            <a:pPr lvl="2"/>
            <a:r>
              <a:rPr lang="ru-RU" altLang="en-US" dirty="0" smtClean="0"/>
              <a:t>Третий уровень</a:t>
            </a:r>
          </a:p>
          <a:p>
            <a:pPr lvl="3"/>
            <a:r>
              <a:rPr lang="ru-RU" altLang="en-US" dirty="0" smtClean="0"/>
              <a:t>Четвертый 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.png"  /><Relationship Id="rId3" Type="http://schemas.openxmlformats.org/officeDocument/2006/relationships/hyperlink" Target="https://melkie.net/zanyatiya-s-detmi/igrovye-tehnologii/stroitelnyie-igryi-v-sredney-gruppe.html" TargetMode="External"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.png"  /><Relationship Id="rId3" Type="http://schemas.openxmlformats.org/officeDocument/2006/relationships/hyperlink" Target="https://melkie.net/zanyatiya-s-detmi/formirovanie-elementarnyih-matematicheskih-predstavleniy-u-doshkolnikov.html" TargetMode="External"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Relationship Id="rId5" Type="http://schemas.openxmlformats.org/officeDocument/2006/relationships/image" Target="../media/image5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2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2.png"  /><Relationship Id="rId3" Type="http://schemas.openxmlformats.org/officeDocument/2006/relationships/image" Target="../media/image9.png"  /><Relationship Id="rId4" Type="http://schemas.openxmlformats.org/officeDocument/2006/relationships/image" Target="../media/image10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1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444030" cy="6858000"/>
          </a:xfrm>
          <a:prstGeom prst="rect">
            <a:avLst/>
          </a:prstGeom>
        </p:spPr>
      </p:pic>
      <p:sp>
        <p:nvSpPr>
          <p:cNvPr id="4" name="Название 1"/>
          <p:cNvSpPr>
            <a:spLocks noGrp="1"/>
          </p:cNvSpPr>
          <p:nvPr/>
        </p:nvSpPr>
        <p:spPr>
          <a:xfrm>
            <a:off x="2423541" y="404622"/>
            <a:ext cx="7848980" cy="108013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p>
            <a:pPr algn="ctr" defTabSz="914400" rtl="0" eaLnBrk="1" latinLnBrk="1" hangingPunct="1">
              <a:spcBef>
                <a:spcPct val="0"/>
              </a:spcBef>
              <a:buNone/>
              <a:defRPr/>
            </a:pPr>
            <a:r>
              <a:rPr xmlns:mc="http://schemas.openxmlformats.org/markup-compatibility/2006" xmlns:hp="http://schemas.haansoft.com/office/presentation/8.0" kumimoji="0" lang="ru-RU" altLang="en-US" sz="3200" b="1" i="0" u="none" strike="noStrike" kern="1200" cap="none" normalizeH="0" baseline="0" mc:Ignorable="hp" hp:hslEmbossed="0">
                <a:solidFill>
                  <a:srgbClr val="ff0000"/>
                </a:solidFill>
                <a:latin typeface="Times New Roman"/>
              </a:rPr>
              <a:t>Работа с Лего</a:t>
            </a:r>
            <a:r>
              <a:rPr xmlns:mc="http://schemas.openxmlformats.org/markup-compatibility/2006" xmlns:hp="http://schemas.haansoft.com/office/presentation/8.0" kumimoji="0" lang="en-US" altLang="ru-RU" sz="3200" b="1" i="0" u="none" strike="noStrike" kern="1200" cap="none" normalizeH="0" baseline="0" mc:Ignorable="hp" hp:hslEmbossed="0">
                <a:solidFill>
                  <a:srgbClr val="ff0000"/>
                </a:solidFill>
                <a:latin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3200" b="1" i="0" u="none" strike="noStrike" kern="1200" cap="none" normalizeH="0" baseline="0" mc:Ignorable="hp" hp:hslEmbossed="0">
                <a:solidFill>
                  <a:srgbClr val="ff0000"/>
                </a:solidFill>
                <a:latin typeface="Times New Roman"/>
              </a:rPr>
              <a:t>конструктором</a:t>
            </a:r>
            <a:endParaRPr xmlns:mc="http://schemas.openxmlformats.org/markup-compatibility/2006" xmlns:hp="http://schemas.haansoft.com/office/presentation/8.0" kumimoji="0" lang="ru-RU" altLang="en-US" sz="3200" b="1" i="0" u="none" strike="noStrike" kern="1200" cap="none" normalizeH="0" baseline="0" mc:Ignorable="hp" hp:hslEmbossed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1343405" y="1700784"/>
            <a:ext cx="10009251" cy="4317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Лего-конструирование — вид продуктивной деятельности, </a:t>
            </a:r>
            <a:endParaRPr xmlns:mc="http://schemas.openxmlformats.org/markup-compatibility/2006" xmlns:hp="http://schemas.haansoft.com/office/presentation/8.0" sz="2800" b="0" i="0" strike="noStrike" mc:Ignorable="hp" hp:hslEmbossed="0">
              <a:solidFill>
                <a:srgbClr val="1b1c2a">
                  <a:alpha val="100000"/>
                </a:srgbClr>
              </a:solidFill>
              <a:latin typeface="Times New Roman"/>
              <a:ea typeface="&amp;quot"/>
              <a:cs typeface="Times New Roman"/>
            </a:endParaRPr>
          </a:p>
          <a:p>
            <a:pPr algn="ctr">
              <a:defRPr/>
            </a:pP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основанный на творческом моделировании (</a:t>
            </a: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  <a:hlinkClick r:id="rId3"/>
              </a:rPr>
              <a:t>строительные игры</a:t>
            </a: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) с использованием широкого диапазона универсальных </a:t>
            </a:r>
            <a:endParaRPr xmlns:mc="http://schemas.openxmlformats.org/markup-compatibility/2006" xmlns:hp="http://schemas.haansoft.com/office/presentation/8.0" sz="2800" b="0" i="0" strike="noStrike" mc:Ignorable="hp" hp:hslEmbossed="0">
              <a:solidFill>
                <a:srgbClr val="1b1c2a">
                  <a:alpha val="100000"/>
                </a:srgbClr>
              </a:solidFill>
              <a:latin typeface="Times New Roman"/>
              <a:ea typeface="&amp;quot"/>
              <a:cs typeface="Times New Roman"/>
            </a:endParaRPr>
          </a:p>
          <a:p>
            <a:pPr algn="ctr">
              <a:defRPr/>
            </a:pP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Лего-элементов. </a:t>
            </a:r>
            <a:endParaRPr xmlns:mc="http://schemas.openxmlformats.org/markup-compatibility/2006" xmlns:hp="http://schemas.haansoft.com/office/presentation/8.0" sz="2800" b="0" i="0" strike="noStrike" mc:Ignorable="hp" hp:hslEmbossed="0">
              <a:solidFill>
                <a:srgbClr val="1b1c2a">
                  <a:alpha val="100000"/>
                </a:srgbClr>
              </a:solidFill>
              <a:latin typeface="Times New Roman"/>
              <a:ea typeface="&amp;quot"/>
              <a:cs typeface="Times New Roman"/>
            </a:endParaRPr>
          </a:p>
          <a:p>
            <a:pPr algn="ctr">
              <a:defRPr/>
            </a:pPr>
            <a:r>
              <a:rPr xmlns:mc="http://schemas.openxmlformats.org/markup-compatibility/2006" xmlns:hp="http://schemas.haansoft.com/office/presentation/8.0" sz="2800" b="1" i="0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Использование Лего-конструкторов помогает реализовать </a:t>
            </a:r>
            <a:endParaRPr xmlns:mc="http://schemas.openxmlformats.org/markup-compatibility/2006" xmlns:hp="http://schemas.haansoft.com/office/presentation/8.0" sz="2800" b="1" i="0" strike="noStrike" mc:Ignorable="hp" hp:hslEmbossed="0">
              <a:solidFill>
                <a:srgbClr val="1b1c2a">
                  <a:alpha val="100000"/>
                </a:srgbClr>
              </a:solidFill>
              <a:latin typeface="Times New Roman"/>
              <a:ea typeface="&amp;quot"/>
              <a:cs typeface="Times New Roman"/>
            </a:endParaRPr>
          </a:p>
          <a:p>
            <a:pPr algn="ctr">
              <a:defRPr/>
            </a:pPr>
            <a:r>
              <a:rPr xmlns:mc="http://schemas.openxmlformats.org/markup-compatibility/2006" xmlns:hp="http://schemas.haansoft.com/office/presentation/8.0" sz="2800" b="1" i="0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серьёзные образовательные задачи, поскольку в процессе </a:t>
            </a:r>
            <a:endParaRPr xmlns:mc="http://schemas.openxmlformats.org/markup-compatibility/2006" xmlns:hp="http://schemas.haansoft.com/office/presentation/8.0" sz="2800" b="1" i="0" strike="noStrike" mc:Ignorable="hp" hp:hslEmbossed="0">
              <a:solidFill>
                <a:srgbClr val="1b1c2a">
                  <a:alpha val="100000"/>
                </a:srgbClr>
              </a:solidFill>
              <a:latin typeface="Times New Roman"/>
              <a:ea typeface="&amp;quot"/>
              <a:cs typeface="Times New Roman"/>
            </a:endParaRPr>
          </a:p>
          <a:p>
            <a:pPr algn="ctr">
              <a:defRPr/>
            </a:pPr>
            <a:r>
              <a:rPr xmlns:mc="http://schemas.openxmlformats.org/markup-compatibility/2006" xmlns:hp="http://schemas.haansoft.com/office/presentation/8.0" sz="2800" b="1" i="0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увлекательной творческой и познавательной игры </a:t>
            </a:r>
            <a:endParaRPr xmlns:mc="http://schemas.openxmlformats.org/markup-compatibility/2006" xmlns:hp="http://schemas.haansoft.com/office/presentation/8.0" sz="2800" b="1" i="0" strike="noStrike" mc:Ignorable="hp" hp:hslEmbossed="0">
              <a:solidFill>
                <a:srgbClr val="1b1c2a">
                  <a:alpha val="100000"/>
                </a:srgbClr>
              </a:solidFill>
              <a:latin typeface="Times New Roman"/>
              <a:ea typeface="&amp;quot"/>
              <a:cs typeface="Times New Roman"/>
            </a:endParaRPr>
          </a:p>
          <a:p>
            <a:pPr algn="ctr">
              <a:defRPr/>
            </a:pPr>
            <a:r>
              <a:rPr xmlns:mc="http://schemas.openxmlformats.org/markup-compatibility/2006" xmlns:hp="http://schemas.haansoft.com/office/presentation/8.0" sz="2800" b="1" i="0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создаются благоприятные условия, стимулирующие </a:t>
            </a:r>
            <a:endParaRPr xmlns:mc="http://schemas.openxmlformats.org/markup-compatibility/2006" xmlns:hp="http://schemas.haansoft.com/office/presentation/8.0" sz="2800" b="1" i="0" strike="noStrike" mc:Ignorable="hp" hp:hslEmbossed="0">
              <a:solidFill>
                <a:srgbClr val="1b1c2a">
                  <a:alpha val="100000"/>
                </a:srgbClr>
              </a:solidFill>
              <a:latin typeface="Times New Roman"/>
              <a:ea typeface="&amp;quot"/>
              <a:cs typeface="Times New Roman"/>
            </a:endParaRPr>
          </a:p>
          <a:p>
            <a:pPr algn="ctr">
              <a:defRPr/>
            </a:pPr>
            <a:r>
              <a:rPr xmlns:mc="http://schemas.openxmlformats.org/markup-compatibility/2006" xmlns:hp="http://schemas.haansoft.com/office/presentation/8.0" sz="2800" b="1" i="0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всестороннее развитие дошкольника в соответствии </a:t>
            </a:r>
            <a:endParaRPr xmlns:mc="http://schemas.openxmlformats.org/markup-compatibility/2006" xmlns:hp="http://schemas.haansoft.com/office/presentation/8.0" sz="2800" b="1" i="0" strike="noStrike" mc:Ignorable="hp" hp:hslEmbossed="0">
              <a:solidFill>
                <a:srgbClr val="1b1c2a">
                  <a:alpha val="100000"/>
                </a:srgbClr>
              </a:solidFill>
              <a:latin typeface="Times New Roman"/>
              <a:ea typeface="&amp;quot"/>
              <a:cs typeface="Times New Roman"/>
            </a:endParaRPr>
          </a:p>
          <a:p>
            <a:pPr algn="ctr">
              <a:defRPr/>
            </a:pPr>
            <a:r>
              <a:rPr xmlns:mc="http://schemas.openxmlformats.org/markup-compatibility/2006" xmlns:hp="http://schemas.haansoft.com/office/presentation/8.0" sz="2800" b="1" i="0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с требованиями ФГОС</a:t>
            </a:r>
            <a:r>
              <a:rPr xmlns:mc="http://schemas.openxmlformats.org/markup-compatibility/2006" xmlns:hp="http://schemas.haansoft.com/office/presentation/8.0" sz="2800" b="0" i="0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.</a:t>
            </a:r>
            <a:endParaRPr xmlns:mc="http://schemas.openxmlformats.org/markup-compatibility/2006" xmlns:hp="http://schemas.haansoft.com/office/presentation/8.0" sz="2800" b="0" i="0" strike="noStrike" mc:Ignorable="hp" hp:hslEmbossed="0">
              <a:solidFill>
                <a:srgbClr val="1b1c2a">
                  <a:alpha val="100000"/>
                </a:srgbClr>
              </a:solidFill>
              <a:latin typeface="Times New Roman"/>
              <a:ea typeface="&amp;quot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444032" cy="6858000"/>
          </a:xfrm>
          <a:prstGeom prst="rect">
            <a:avLst/>
          </a:prstGeom>
        </p:spPr>
      </p:pic>
      <p:sp>
        <p:nvSpPr>
          <p:cNvPr id="6" name=""/>
          <p:cNvSpPr/>
          <p:nvPr/>
        </p:nvSpPr>
        <p:spPr>
          <a:xfrm>
            <a:off x="1199388" y="548640"/>
            <a:ext cx="10153270" cy="56407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ctr">
              <a:defRPr/>
            </a:pPr>
            <a:r>
              <a:rPr xmlns:mc="http://schemas.openxmlformats.org/markup-compatibility/2006" xmlns:hp="http://schemas.haansoft.com/office/presentation/8.0" sz="20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Лего-технология — пример интеграции всех образовательных областей  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                       </a:t>
            </a:r>
            <a:r>
              <a:rPr xmlns:mc="http://schemas.openxmlformats.org/markup-compatibility/2006" xmlns:hp="http://schemas.haansoft.com/office/presentation/8.0" sz="20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в самостоятельной деятельности детей</a:t>
            </a: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. </a:t>
            </a:r>
            <a:endParaRPr xmlns:mc="http://schemas.openxmlformats.org/markup-compatibility/2006" xmlns:hp="http://schemas.haansoft.com/office/presentation/8.0" sz="20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ctr">
              <a:defRPr/>
            </a:pPr>
            <a:endParaRPr xmlns:mc="http://schemas.openxmlformats.org/markup-compatibility/2006" xmlns:hp="http://schemas.haansoft.com/office/presentation/8.0" sz="20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ctr">
              <a:defRPr/>
            </a:pP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Приведём пример пересечения образовательных и воспитательных направлений </a:t>
            </a:r>
            <a:r>
              <a:rPr xmlns:mc="http://schemas.openxmlformats.org/markup-compatibility/2006" xmlns:hp="http://schemas.haansoft.com/office/presentation/8.0" lang="ru-RU" altLang="en-US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                     </a:t>
            </a: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в процессе детского конструирования:</a:t>
            </a:r>
            <a:endParaRPr xmlns:mc="http://schemas.openxmlformats.org/markup-compatibility/2006" xmlns:hp="http://schemas.haansoft.com/office/presentation/8.0" sz="20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ctr">
              <a:defRPr/>
            </a:pPr>
            <a:endParaRPr xmlns:mc="http://schemas.openxmlformats.org/markup-compatibility/2006" xmlns:hp="http://schemas.haansoft.com/office/presentation/8.0" sz="20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  <a:hlinkClick r:id="rId3"/>
              </a:rPr>
              <a:t>Развитие математических способностей</a:t>
            </a: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 — ребёнок отбирает, отсчитывает необходимые </a:t>
            </a:r>
            <a:r>
              <a:rPr xmlns:mc="http://schemas.openxmlformats.org/markup-compatibility/2006" xmlns:hp="http://schemas.haansoft.com/office/presentation/8.0" lang="ru-RU" altLang="en-US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по размеру, цвету, конфигурации детали.</a:t>
            </a:r>
            <a:endParaRPr xmlns:mc="http://schemas.openxmlformats.org/markup-compatibility/2006" xmlns:hp="http://schemas.haansoft.com/office/presentation/8.0" sz="20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000" b="0" i="0" u="sng" strike="noStrike" mc:Ignorable="hp" hp:hslEmbossed="0">
                <a:solidFill>
                  <a:srgbClr val="0000ff"/>
                </a:solidFill>
                <a:latin typeface="Times New Roman"/>
                <a:ea typeface="Gulim"/>
                <a:cs typeface="Times New Roman"/>
              </a:rPr>
              <a:t>Развитие речевых и коммуникационных навыков</a:t>
            </a: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— ребёнок пополняет словарь новыми</a:t>
            </a:r>
            <a:r>
              <a:rPr xmlns:mc="http://schemas.openxmlformats.org/markup-compatibility/2006" xmlns:hp="http://schemas.haansoft.com/office/presentation/8.0" lang="ru-RU" altLang="en-US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   </a:t>
            </a: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словами, в процессе конструирования общается со взрослыми, задаёт конкретные </a:t>
            </a:r>
            <a:r>
              <a:rPr xmlns:mc="http://schemas.openxmlformats.org/markup-compatibility/2006" xmlns:hp="http://schemas.haansoft.com/office/presentation/8.0" lang="ru-RU" altLang="en-US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                </a:t>
            </a: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вопросы о различных предметах, уточняет их свойства.</a:t>
            </a:r>
            <a:endParaRPr xmlns:mc="http://schemas.openxmlformats.org/markup-compatibility/2006" xmlns:hp="http://schemas.haansoft.com/office/presentation/8.0" sz="20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000" b="0" i="0" u="sng" strike="noStrike" mc:Ignorable="hp" hp:hslEmbossed="0">
                <a:solidFill>
                  <a:srgbClr val="0000ff"/>
                </a:solidFill>
                <a:latin typeface="Times New Roman"/>
                <a:ea typeface="Gulim"/>
                <a:cs typeface="Times New Roman"/>
              </a:rPr>
              <a:t>Коррекционная работа</a:t>
            </a: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0000ff"/>
                </a:solidFill>
                <a:latin typeface="Times New Roman"/>
                <a:ea typeface="Gulim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— оказывает благотворное воздействие на развитие ребёнка </a:t>
            </a:r>
            <a:r>
              <a:rPr xmlns:mc="http://schemas.openxmlformats.org/markup-compatibility/2006" xmlns:hp="http://schemas.haansoft.com/office/presentation/8.0" lang="ru-RU" altLang="en-US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        </a:t>
            </a: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в целом (развивается мелкая моторика, память, внимание, логическое и пространственное мышление, творческие способности и т. д.).</a:t>
            </a:r>
            <a:endParaRPr xmlns:mc="http://schemas.openxmlformats.org/markup-compatibility/2006" xmlns:hp="http://schemas.haansoft.com/office/presentation/8.0" sz="20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000" b="0" i="0" u="sng" strike="noStrike" mc:Ignorable="hp" hp:hslEmbossed="0">
                <a:solidFill>
                  <a:srgbClr val="0000ff"/>
                </a:solidFill>
                <a:latin typeface="Times New Roman"/>
                <a:ea typeface="Gulim"/>
                <a:cs typeface="Times New Roman"/>
              </a:rPr>
              <a:t>Воспитательная работа</a:t>
            </a:r>
            <a:r>
              <a:rPr xmlns:mc="http://schemas.openxmlformats.org/markup-compatibility/2006" xmlns:hp="http://schemas.haansoft.com/office/presentation/8.0" sz="2000" b="0" i="0" u="sng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— совместная игра с другими детьми и со взрослыми помогает </a:t>
            </a:r>
            <a:r>
              <a:rPr xmlns:mc="http://schemas.openxmlformats.org/markup-compatibility/2006" xmlns:hp="http://schemas.haansoft.com/office/presentation/8.0" lang="ru-RU" altLang="en-US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   </a:t>
            </a: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малышу стать более организованным, дисциплинированным, целеустремлённым, </a:t>
            </a:r>
            <a:r>
              <a:rPr xmlns:mc="http://schemas.openxmlformats.org/markup-compatibility/2006" xmlns:hp="http://schemas.haansoft.com/office/presentation/8.0" lang="ru-RU" altLang="en-US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                     </a:t>
            </a: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эмоционально стабильным и работоспособным, таким образом, играет позитивную </a:t>
            </a:r>
            <a:r>
              <a:rPr xmlns:mc="http://schemas.openxmlformats.org/markup-compatibility/2006" xmlns:hp="http://schemas.haansoft.com/office/presentation/8.0" lang="ru-RU" altLang="en-US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               </a:t>
            </a: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роль в процессе подготовки ребёнка к школе.</a:t>
            </a:r>
            <a:endParaRPr xmlns:mc="http://schemas.openxmlformats.org/markup-compatibility/2006" xmlns:hp="http://schemas.haansoft.com/office/presentation/8.0" sz="20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444032" cy="6858000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1055370" y="486156"/>
            <a:ext cx="10297288" cy="55412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ctr">
              <a:defRPr/>
            </a:pPr>
            <a:r>
              <a:rPr xmlns:mc="http://schemas.openxmlformats.org/markup-compatibility/2006" xmlns:hp="http://schemas.haansoft.com/office/presentation/8.0" sz="20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Базовые идеи Лего-технологии: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lang="ru-RU" altLang="en-US" sz="2000" b="1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ctr">
              <a:defRPr/>
            </a:pP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от простого к сложному;</a:t>
            </a:r>
            <a:endParaRPr xmlns:mc="http://schemas.openxmlformats.org/markup-compatibility/2006" xmlns:hp="http://schemas.haansoft.com/office/presentation/8.0" sz="20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ctr">
              <a:defRPr/>
            </a:pP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учёт возрастных и индивидуальных особенностей;</a:t>
            </a:r>
            <a:endParaRPr xmlns:mc="http://schemas.openxmlformats.org/markup-compatibility/2006" xmlns:hp="http://schemas.haansoft.com/office/presentation/8.0" sz="20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ctr">
              <a:defRPr/>
            </a:pP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созидательность и результативность;</a:t>
            </a:r>
            <a:endParaRPr xmlns:mc="http://schemas.openxmlformats.org/markup-compatibility/2006" xmlns:hp="http://schemas.haansoft.com/office/presentation/8.0" sz="20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ctr">
              <a:defRPr/>
            </a:pP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развитие творческих способностей;</a:t>
            </a:r>
            <a:endParaRPr xmlns:mc="http://schemas.openxmlformats.org/markup-compatibility/2006" xmlns:hp="http://schemas.haansoft.com/office/presentation/8.0" sz="20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ctr">
              <a:defRPr/>
            </a:pP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комплексный подход, который предусматривает синтез обучающей, игровой, </a:t>
            </a:r>
            <a:r>
              <a:rPr xmlns:mc="http://schemas.openxmlformats.org/markup-compatibility/2006" xmlns:hp="http://schemas.haansoft.com/office/presentation/8.0" lang="ru-RU" altLang="en-US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                                  </a:t>
            </a: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развивающей деятельности.</a:t>
            </a:r>
            <a:endParaRPr xmlns:mc="http://schemas.openxmlformats.org/markup-compatibility/2006" xmlns:hp="http://schemas.haansoft.com/office/presentation/8.0" sz="20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ctr">
              <a:defRPr/>
            </a:pPr>
            <a:r>
              <a:rPr xmlns:mc="http://schemas.openxmlformats.org/markup-compatibility/2006" xmlns:hp="http://schemas.haansoft.com/office/presentation/8.0" b="1" i="0" u="sng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Особенности практического использования с учётом возраста детей:</a:t>
            </a:r>
            <a:endParaRPr xmlns:mc="http://schemas.openxmlformats.org/markup-compatibility/2006" xmlns:hp="http://schemas.haansoft.com/office/presentation/8.0" b="1" i="0" u="sng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С малышами 3–4 </a:t>
            </a:r>
            <a:r>
              <a:rPr xmlns:mc="http://schemas.openxmlformats.org/markup-compatibility/2006" xmlns:hp="http://schemas.haansoft.com/office/presentation/8.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лет используются Лего-наборы с крупными элементами и простыми соединениями деталей.</a:t>
            </a:r>
            <a:endParaRPr xmlns:mc="http://schemas.openxmlformats.org/markup-compatibility/2006" xmlns:hp="http://schemas.haansoft.com/office/presentation/8.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С детьми 4–5 лет</a:t>
            </a:r>
            <a:r>
              <a:rPr xmlns:mc="http://schemas.openxmlformats.org/markup-compatibility/2006" xmlns:hp="http://schemas.haansoft.com/office/presentation/8.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конструирование усложняется, используются элементы среднего размера, </a:t>
            </a:r>
            <a:r>
              <a:rPr xmlns:mc="http://schemas.openxmlformats.org/markup-compatibility/2006" xmlns:hp="http://schemas.haansoft.com/office/presentation/8.0" lang="ru-RU" altLang="en-US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                     </a:t>
            </a:r>
            <a:r>
              <a:rPr xmlns:mc="http://schemas.openxmlformats.org/markup-compatibility/2006" xmlns:hp="http://schemas.haansoft.com/office/presentation/8.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применяются более сложные варианты соединения деталей. В средней группе используются цветные фото и картинки с изображениями моделей, по которым дети должны выполнить постройку. </a:t>
            </a:r>
            <a:r>
              <a:rPr xmlns:mc="http://schemas.openxmlformats.org/markup-compatibility/2006" xmlns:hp="http://schemas.haansoft.com/office/presentation/8.0" lang="ru-RU" altLang="en-US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                             </a:t>
            </a:r>
            <a:r>
              <a:rPr xmlns:mc="http://schemas.openxmlformats.org/markup-compatibility/2006" xmlns:hp="http://schemas.haansoft.com/office/presentation/8.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Созидательная деятельность осуществляется по теме, образцу, замыслу и простейшим условиям.</a:t>
            </a:r>
            <a:endParaRPr xmlns:mc="http://schemas.openxmlformats.org/markup-compatibility/2006" xmlns:hp="http://schemas.haansoft.com/office/presentation/8.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В 6–7 лет</a:t>
            </a:r>
            <a:r>
              <a:rPr xmlns:mc="http://schemas.openxmlformats.org/markup-compatibility/2006" xmlns:hp="http://schemas.haansoft.com/office/presentation/8.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для технического творчества предлагаются разнообразные виды Лего-конструкторов, от </a:t>
            </a:r>
            <a:r>
              <a:rPr xmlns:mc="http://schemas.openxmlformats.org/markup-compatibility/2006" xmlns:hp="http://schemas.haansoft.com/office/presentation/8.0" lang="ru-RU" altLang="en-US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          </a:t>
            </a:r>
            <a:r>
              <a:rPr xmlns:mc="http://schemas.openxmlformats.org/markup-compatibility/2006" xmlns:hp="http://schemas.haansoft.com/office/presentation/8.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крупных с простыми соединениями элементов до самых миниатюрных со сложной техникой </a:t>
            </a:r>
            <a:r>
              <a:rPr xmlns:mc="http://schemas.openxmlformats.org/markup-compatibility/2006" xmlns:hp="http://schemas.haansoft.com/office/presentation/8.0" lang="ru-RU" altLang="en-US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                            </a:t>
            </a:r>
            <a:r>
              <a:rPr xmlns:mc="http://schemas.openxmlformats.org/markup-compatibility/2006" xmlns:hp="http://schemas.haansoft.com/office/presentation/8.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исполнения. В работе со старшими дошкольниками можно использовать задания в виде графических </a:t>
            </a:r>
            <a:r>
              <a:rPr xmlns:mc="http://schemas.openxmlformats.org/markup-compatibility/2006" xmlns:hp="http://schemas.haansoft.com/office/presentation/8.0" lang="ru-RU" altLang="en-US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 </a:t>
            </a:r>
            <a:r>
              <a:rPr xmlns:mc="http://schemas.openxmlformats.org/markup-compatibility/2006" xmlns:hp="http://schemas.haansoft.com/office/presentation/8.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схем, усложнённые модели будущих построек, работу по замыслу, условиям, разнообразные </a:t>
            </a:r>
            <a:r>
              <a:rPr xmlns:mc="http://schemas.openxmlformats.org/markup-compatibility/2006" xmlns:hp="http://schemas.haansoft.com/office/presentation/8.0" lang="ru-RU" altLang="en-US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                   </a:t>
            </a:r>
            <a:r>
              <a:rPr xmlns:mc="http://schemas.openxmlformats.org/markup-compatibility/2006" xmlns:hp="http://schemas.haansoft.com/office/presentation/8.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тематические задания.</a:t>
            </a:r>
            <a:endParaRPr xmlns:mc="http://schemas.openxmlformats.org/markup-compatibility/2006" xmlns:hp="http://schemas.haansoft.com/office/presentation/8.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444032" cy="6858000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1343404" y="486156"/>
            <a:ext cx="10009254" cy="3882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ctr">
              <a:defRPr/>
            </a:pP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Примеры карточек 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схем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,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инструкций и моделей для Лего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конструирования</a:t>
            </a:r>
            <a:endParaRPr xmlns:mc="http://schemas.openxmlformats.org/markup-compatibility/2006" xmlns:hp="http://schemas.haansoft.com/office/presentation/8.0" lang="ru-RU" altLang="en-US" sz="2000" b="1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</p:txBody>
      </p:sp>
      <p:pic>
        <p:nvPicPr>
          <p:cNvPr id="9" name=""/>
          <p:cNvPicPr>
            <a:picLocks noChangeAspect="1"/>
          </p:cNvPicPr>
          <p:nvPr/>
        </p:nvPicPr>
        <p:blipFill rotWithShape="1">
          <a:blip r:embed="rId3"/>
          <a:srcRect r="18900"/>
          <a:stretch>
            <a:fillRect/>
          </a:stretch>
        </p:blipFill>
        <p:spPr>
          <a:xfrm>
            <a:off x="4551045" y="1003300"/>
            <a:ext cx="3089910" cy="2425700"/>
          </a:xfrm>
          <a:prstGeom prst="rect">
            <a:avLst/>
          </a:prstGeom>
        </p:spPr>
      </p:pic>
      <p:sp>
        <p:nvSpPr>
          <p:cNvPr id="10" name="Название 1"/>
          <p:cNvSpPr>
            <a:spLocks noGrp="1"/>
          </p:cNvSpPr>
          <p:nvPr>
            <p:ph type="title" idx="0"/>
          </p:nvPr>
        </p:nvSpPr>
        <p:spPr>
          <a:xfrm>
            <a:off x="4839081" y="3573017"/>
            <a:ext cx="2513838" cy="936116"/>
          </a:xfrm>
        </p:spPr>
        <p:txBody>
          <a:bodyPr/>
          <a:lstStyle/>
          <a:p>
            <a:pPr>
              <a:defRPr/>
            </a:pPr>
            <a:r>
              <a:rPr lang="ru-RU" altLang="en-US" sz="2000">
                <a:latin typeface="Times New Roman"/>
              </a:rPr>
              <a:t>Схема столбика и </a:t>
            </a:r>
            <a:endParaRPr lang="ru-RU" altLang="en-US" sz="2000">
              <a:latin typeface="Times New Roman"/>
            </a:endParaRPr>
          </a:p>
          <a:p>
            <a:pPr>
              <a:defRPr/>
            </a:pPr>
            <a:r>
              <a:rPr lang="ru-RU" altLang="en-US" sz="2000">
                <a:latin typeface="Times New Roman"/>
              </a:rPr>
              <a:t>заборчика</a:t>
            </a:r>
            <a:endParaRPr lang="ru-RU" altLang="en-US" sz="2000">
              <a:latin typeface="Times New Roman"/>
            </a:endParaRPr>
          </a:p>
        </p:txBody>
      </p:sp>
      <p:pic>
        <p:nvPicPr>
          <p:cNvPr id="11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376539" y="2504376"/>
            <a:ext cx="2832100" cy="3810000"/>
          </a:xfrm>
          <a:prstGeom prst="rect">
            <a:avLst/>
          </a:prstGeom>
        </p:spPr>
      </p:pic>
      <p:sp>
        <p:nvSpPr>
          <p:cNvPr id="12" name="Название 1"/>
          <p:cNvSpPr/>
          <p:nvPr/>
        </p:nvSpPr>
        <p:spPr>
          <a:xfrm>
            <a:off x="8376538" y="1412748"/>
            <a:ext cx="2832100" cy="936116"/>
          </a:xfrm>
          <a:prstGeom prst="rect">
            <a:avLst/>
          </a:prstGeom>
        </p:spPr>
        <p:txBody>
          <a:bodyPr vert="horz" lIns="91440" tIns="45720" rIns="91440" bIns="45720" anchor="ctr">
            <a:normAutofit lnSpcReduction="10000"/>
          </a:bodyPr>
          <a:p>
            <a:pPr algn="ctr" defTabSz="914400" rtl="0" eaLnBrk="1" latinLnBrk="1" hangingPunct="1">
              <a:spcBef>
                <a:spcPct val="0"/>
              </a:spcBef>
              <a:buNone/>
              <a:defRPr/>
            </a:pPr>
            <a:r>
              <a:rPr xmlns:mc="http://schemas.openxmlformats.org/markup-compatibility/2006" xmlns:hp="http://schemas.haansoft.com/office/presentation/8.0" kumimoji="0" lang="ru-RU" altLang="en-US" sz="2000" b="0" i="0" u="none" strike="noStrike" kern="1200" cap="none" normalizeH="0" baseline="0" mc:Ignorable="hp" hp:hslEmbossed="0">
                <a:solidFill>
                  <a:schemeClr val="tx1"/>
                </a:solidFill>
                <a:latin typeface="Times New Roman"/>
              </a:rPr>
              <a:t>Варианты схем конструировпния фигурок</a:t>
            </a:r>
            <a:endParaRPr xmlns:mc="http://schemas.openxmlformats.org/markup-compatibility/2006" xmlns:hp="http://schemas.haansoft.com/office/presentation/8.0" kumimoji="0" lang="ru-RU" altLang="en-US" sz="2000" b="0" i="0" u="none" strike="noStrike" kern="1200" cap="none" normalizeH="0" baseline="0" mc:Ignorable="hp" hp:hslEmbossed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13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127379" y="4041076"/>
            <a:ext cx="3581400" cy="2273300"/>
          </a:xfrm>
          <a:prstGeom prst="rect">
            <a:avLst/>
          </a:prstGeom>
        </p:spPr>
      </p:pic>
      <p:sp>
        <p:nvSpPr>
          <p:cNvPr id="14" name="Название 1"/>
          <p:cNvSpPr/>
          <p:nvPr/>
        </p:nvSpPr>
        <p:spPr>
          <a:xfrm>
            <a:off x="1421892" y="3104959"/>
            <a:ext cx="3017901" cy="936116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p>
            <a:pPr algn="ctr" defTabSz="914400" rtl="0" eaLnBrk="1" latinLnBrk="1" hangingPunct="1">
              <a:spcBef>
                <a:spcPct val="0"/>
              </a:spcBef>
              <a:buNone/>
              <a:defRPr/>
            </a:pPr>
            <a:r>
              <a:rPr xmlns:mc="http://schemas.openxmlformats.org/markup-compatibility/2006" xmlns:hp="http://schemas.haansoft.com/office/presentation/8.0" kumimoji="0" lang="ru-RU" altLang="en-US" sz="2000" b="0" i="0" u="none" strike="noStrike" kern="1200" cap="none" normalizeH="0" baseline="0" mc:Ignorable="hp" hp:hslEmbossed="0">
                <a:solidFill>
                  <a:schemeClr val="tx1"/>
                </a:solidFill>
                <a:latin typeface="Times New Roman"/>
              </a:rPr>
              <a:t>Схемы столбиков</a:t>
            </a:r>
            <a:endParaRPr xmlns:mc="http://schemas.openxmlformats.org/markup-compatibility/2006" xmlns:hp="http://schemas.haansoft.com/office/presentation/8.0" kumimoji="0" lang="ru-RU" altLang="en-US" sz="2000" b="0" i="0" u="none" strike="noStrike" kern="1200" cap="none" normalizeH="0" baseline="0" mc:Ignorable="hp" hp:hslEmbossed="0">
              <a:solidFill>
                <a:schemeClr val="tx1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444032" cy="6858000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1343404" y="486156"/>
            <a:ext cx="10009254" cy="3882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ctr">
              <a:defRPr/>
            </a:pP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Примеры карточек 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схем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,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инструкций и моделей для Лего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конструирования</a:t>
            </a:r>
            <a:endParaRPr xmlns:mc="http://schemas.openxmlformats.org/markup-compatibility/2006" xmlns:hp="http://schemas.haansoft.com/office/presentation/8.0" lang="ru-RU" altLang="en-US" sz="2000" b="1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</p:txBody>
      </p:sp>
      <p:sp>
        <p:nvSpPr>
          <p:cNvPr id="10" name="Название 1"/>
          <p:cNvSpPr>
            <a:spLocks noGrp="1"/>
          </p:cNvSpPr>
          <p:nvPr>
            <p:ph type="title" idx="0"/>
          </p:nvPr>
        </p:nvSpPr>
        <p:spPr>
          <a:xfrm>
            <a:off x="4839081" y="5478017"/>
            <a:ext cx="2513838" cy="936116"/>
          </a:xfrm>
        </p:spPr>
        <p:txBody>
          <a:bodyPr/>
          <a:lstStyle/>
          <a:p>
            <a:pPr>
              <a:defRPr/>
            </a:pPr>
            <a:r>
              <a:rPr lang="ru-RU" altLang="en-US" sz="2000">
                <a:latin typeface="Times New Roman"/>
              </a:rPr>
              <a:t>Примеры </a:t>
            </a:r>
            <a:endParaRPr lang="ru-RU" altLang="en-US" sz="2000">
              <a:latin typeface="Times New Roman"/>
            </a:endParaRPr>
          </a:p>
          <a:p>
            <a:pPr>
              <a:defRPr/>
            </a:pPr>
            <a:r>
              <a:rPr lang="ru-RU" altLang="en-US" sz="2000">
                <a:latin typeface="Times New Roman"/>
              </a:rPr>
              <a:t>нарисованных схем</a:t>
            </a:r>
            <a:endParaRPr lang="ru-RU" altLang="en-US" sz="2000">
              <a:latin typeface="Times New Roman"/>
            </a:endParaRPr>
          </a:p>
        </p:txBody>
      </p:sp>
      <p:sp>
        <p:nvSpPr>
          <p:cNvPr id="12" name="Название 1"/>
          <p:cNvSpPr/>
          <p:nvPr/>
        </p:nvSpPr>
        <p:spPr>
          <a:xfrm>
            <a:off x="8376539" y="1185537"/>
            <a:ext cx="2832100" cy="936116"/>
          </a:xfrm>
          <a:prstGeom prst="rect">
            <a:avLst/>
          </a:prstGeom>
        </p:spPr>
        <p:txBody>
          <a:bodyPr vert="horz" lIns="91440" tIns="45720" rIns="91440" bIns="45720" anchor="ctr">
            <a:normAutofit lnSpcReduction="10000"/>
          </a:bodyPr>
          <a:p>
            <a:pPr algn="ctr" defTabSz="914400" rtl="0" eaLnBrk="1" latinLnBrk="1" hangingPunct="1">
              <a:spcBef>
                <a:spcPct val="0"/>
              </a:spcBef>
              <a:buNone/>
              <a:defRPr/>
            </a:pPr>
            <a:r>
              <a:rPr xmlns:mc="http://schemas.openxmlformats.org/markup-compatibility/2006" xmlns:hp="http://schemas.haansoft.com/office/presentation/8.0" kumimoji="0" lang="ru-RU" altLang="en-US" sz="2000" b="0" i="0" u="none" strike="noStrike" kern="1200" cap="none" normalizeH="0" baseline="0" mc:Ignorable="hp" hp:hslEmbossed="0">
                <a:solidFill>
                  <a:schemeClr val="tx1"/>
                </a:solidFill>
                <a:latin typeface="Times New Roman"/>
              </a:rPr>
              <a:t>Модели </a:t>
            </a:r>
            <a:endParaRPr xmlns:mc="http://schemas.openxmlformats.org/markup-compatibility/2006" xmlns:hp="http://schemas.haansoft.com/office/presentation/8.0" kumimoji="0" lang="ru-RU" altLang="en-US" sz="2000" b="0" i="0" u="none" strike="noStrike" kern="1200" cap="none" normalizeH="0" baseline="0" mc:Ignorable="hp" hp:hslEmbossed="0">
              <a:solidFill>
                <a:schemeClr val="tx1"/>
              </a:solidFill>
              <a:latin typeface="Times New Roman"/>
            </a:endParaRPr>
          </a:p>
          <a:p>
            <a:pPr algn="ctr" defTabSz="914400" rtl="0" eaLnBrk="1" latinLnBrk="1" hangingPunct="1">
              <a:spcBef>
                <a:spcPct val="0"/>
              </a:spcBef>
              <a:buNone/>
              <a:defRPr/>
            </a:pPr>
            <a:r>
              <a:rPr xmlns:mc="http://schemas.openxmlformats.org/markup-compatibility/2006" xmlns:hp="http://schemas.haansoft.com/office/presentation/8.0" kumimoji="0" lang="ru-RU" altLang="en-US" sz="2000" b="0" i="0" u="none" strike="noStrike" kern="1200" cap="none" normalizeH="0" baseline="0" mc:Ignorable="hp" hp:hslEmbossed="0">
                <a:solidFill>
                  <a:schemeClr val="tx1"/>
                </a:solidFill>
                <a:latin typeface="Times New Roman"/>
              </a:rPr>
              <a:t>Лего</a:t>
            </a:r>
            <a:r>
              <a:rPr xmlns:mc="http://schemas.openxmlformats.org/markup-compatibility/2006" xmlns:hp="http://schemas.haansoft.com/office/presentation/8.0" kumimoji="0" lang="en-US" altLang="ru-RU" sz="2000" b="0" i="0" u="none" strike="noStrike" kern="1200" cap="none" normalizeH="0" baseline="0" mc:Ignorable="hp" hp:hslEmbossed="0">
                <a:solidFill>
                  <a:schemeClr val="tx1"/>
                </a:solidFill>
                <a:latin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2000" b="0" i="0" u="none" strike="noStrike" kern="1200" cap="none" normalizeH="0" baseline="0" mc:Ignorable="hp" hp:hslEmbossed="0">
                <a:solidFill>
                  <a:schemeClr val="tx1"/>
                </a:solidFill>
                <a:latin typeface="Times New Roman"/>
              </a:rPr>
              <a:t>животных</a:t>
            </a:r>
            <a:endParaRPr xmlns:mc="http://schemas.openxmlformats.org/markup-compatibility/2006" xmlns:hp="http://schemas.haansoft.com/office/presentation/8.0" kumimoji="0" lang="ru-RU" altLang="en-US" sz="2000" b="0" i="0" u="none" strike="noStrike" kern="1200" cap="none" normalizeH="0" baseline="0" mc:Ignorable="hp" hp:hslEmbossed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14" name="Название 1"/>
          <p:cNvSpPr/>
          <p:nvPr/>
        </p:nvSpPr>
        <p:spPr>
          <a:xfrm>
            <a:off x="1078103" y="1484757"/>
            <a:ext cx="3017901" cy="936116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p>
            <a:pPr algn="ctr" defTabSz="914400" rtl="0" eaLnBrk="1" latinLnBrk="1" hangingPunct="1">
              <a:spcBef>
                <a:spcPct val="0"/>
              </a:spcBef>
              <a:buNone/>
              <a:defRPr/>
            </a:pPr>
            <a:r>
              <a:rPr xmlns:mc="http://schemas.openxmlformats.org/markup-compatibility/2006" xmlns:hp="http://schemas.haansoft.com/office/presentation/8.0" kumimoji="0" lang="ru-RU" altLang="en-US" sz="2000" b="0" i="0" u="none" strike="noStrike" kern="1200" cap="none" normalizeH="0" baseline="0" mc:Ignorable="hp" hp:hslEmbossed="0">
                <a:solidFill>
                  <a:schemeClr val="tx1"/>
                </a:solidFill>
                <a:latin typeface="Times New Roman"/>
              </a:rPr>
              <a:t>Модели человечков</a:t>
            </a:r>
            <a:endParaRPr xmlns:mc="http://schemas.openxmlformats.org/markup-compatibility/2006" xmlns:hp="http://schemas.haansoft.com/office/presentation/8.0" kumimoji="0" lang="ru-RU" altLang="en-US" sz="2000" b="0" i="0" u="none" strike="noStrike" kern="1200" cap="none" normalizeH="0" baseline="0" mc:Ignorable="hp" hp:hslEmbossed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1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376539" y="2121654"/>
            <a:ext cx="2976119" cy="4292480"/>
          </a:xfrm>
          <a:prstGeom prst="rect">
            <a:avLst/>
          </a:prstGeom>
        </p:spPr>
      </p:pic>
      <p:pic>
        <p:nvPicPr>
          <p:cNvPr id="16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8103" y="2604134"/>
            <a:ext cx="2641599" cy="3810000"/>
          </a:xfrm>
          <a:prstGeom prst="rect">
            <a:avLst/>
          </a:prstGeom>
        </p:spPr>
      </p:pic>
      <p:pic>
        <p:nvPicPr>
          <p:cNvPr id="17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191000" y="2430017"/>
            <a:ext cx="3810000" cy="3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444032" cy="6858000"/>
          </a:xfrm>
          <a:prstGeom prst="rect">
            <a:avLst/>
          </a:prstGeom>
        </p:spPr>
      </p:pic>
      <p:sp>
        <p:nvSpPr>
          <p:cNvPr id="7" name=""/>
          <p:cNvSpPr/>
          <p:nvPr/>
        </p:nvSpPr>
        <p:spPr>
          <a:xfrm>
            <a:off x="1343404" y="486156"/>
            <a:ext cx="10009254" cy="3882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ctr">
              <a:defRPr/>
            </a:pP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Примеры карточек 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схем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,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инструкций и моделей для Лего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конструирования</a:t>
            </a:r>
            <a:endParaRPr xmlns:mc="http://schemas.openxmlformats.org/markup-compatibility/2006" xmlns:hp="http://schemas.haansoft.com/office/presentation/8.0" lang="ru-RU" altLang="en-US" sz="2000" b="1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</p:txBody>
      </p:sp>
      <p:sp>
        <p:nvSpPr>
          <p:cNvPr id="10" name="Название 1"/>
          <p:cNvSpPr>
            <a:spLocks noGrp="1"/>
          </p:cNvSpPr>
          <p:nvPr>
            <p:ph type="title" idx="0"/>
          </p:nvPr>
        </p:nvSpPr>
        <p:spPr>
          <a:xfrm>
            <a:off x="6744081" y="5478018"/>
            <a:ext cx="2513838" cy="936116"/>
          </a:xfrm>
        </p:spPr>
        <p:txBody>
          <a:bodyPr/>
          <a:lstStyle/>
          <a:p>
            <a:pPr>
              <a:defRPr/>
            </a:pPr>
            <a:r>
              <a:rPr lang="ru-RU" altLang="en-US" sz="2000">
                <a:latin typeface="Times New Roman"/>
              </a:rPr>
              <a:t>Простейшие схемы Лего</a:t>
            </a:r>
            <a:r>
              <a:rPr lang="en-US" altLang="ru-RU" sz="2000">
                <a:latin typeface="Times New Roman"/>
              </a:rPr>
              <a:t>-</a:t>
            </a:r>
            <a:r>
              <a:rPr lang="ru-RU" altLang="en-US" sz="2000">
                <a:latin typeface="Times New Roman"/>
              </a:rPr>
              <a:t>поделок</a:t>
            </a:r>
            <a:endParaRPr lang="ru-RU" altLang="en-US" sz="2000">
              <a:latin typeface="Times New Roman"/>
            </a:endParaRPr>
          </a:p>
        </p:txBody>
      </p:sp>
      <p:sp>
        <p:nvSpPr>
          <p:cNvPr id="14" name="Название 1"/>
          <p:cNvSpPr/>
          <p:nvPr/>
        </p:nvSpPr>
        <p:spPr>
          <a:xfrm>
            <a:off x="1078103" y="1484757"/>
            <a:ext cx="3017901" cy="936116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p>
            <a:pPr algn="ctr" defTabSz="914400" rtl="0" eaLnBrk="1" latinLnBrk="1" hangingPunct="1">
              <a:spcBef>
                <a:spcPct val="0"/>
              </a:spcBef>
              <a:buNone/>
              <a:defRPr/>
            </a:pPr>
            <a:r>
              <a:rPr xmlns:mc="http://schemas.openxmlformats.org/markup-compatibility/2006" xmlns:hp="http://schemas.haansoft.com/office/presentation/8.0" kumimoji="0" lang="ru-RU" altLang="en-US" sz="2000" b="0" i="0" u="none" strike="noStrike" kern="1200" cap="none" normalizeH="0" baseline="0" mc:Ignorable="hp" hp:hslEmbossed="0">
                <a:solidFill>
                  <a:schemeClr val="tx1"/>
                </a:solidFill>
                <a:latin typeface="Times New Roman"/>
              </a:rPr>
              <a:t>Модели </a:t>
            </a:r>
            <a:endParaRPr xmlns:mc="http://schemas.openxmlformats.org/markup-compatibility/2006" xmlns:hp="http://schemas.haansoft.com/office/presentation/8.0" kumimoji="0" lang="ru-RU" altLang="en-US" sz="2000" b="0" i="0" u="none" strike="noStrike" kern="1200" cap="none" normalizeH="0" baseline="0" mc:Ignorable="hp" hp:hslEmbossed="0">
              <a:solidFill>
                <a:schemeClr val="tx1"/>
              </a:solidFill>
              <a:latin typeface="Times New Roman"/>
            </a:endParaRPr>
          </a:p>
          <a:p>
            <a:pPr algn="ctr" defTabSz="914400" rtl="0" eaLnBrk="1" latinLnBrk="1" hangingPunct="1">
              <a:spcBef>
                <a:spcPct val="0"/>
              </a:spcBef>
              <a:buNone/>
              <a:defRPr/>
            </a:pPr>
            <a:r>
              <a:rPr xmlns:mc="http://schemas.openxmlformats.org/markup-compatibility/2006" xmlns:hp="http://schemas.haansoft.com/office/presentation/8.0" kumimoji="0" lang="ru-RU" altLang="en-US" sz="2000" b="0" i="0" u="none" strike="noStrike" kern="1200" cap="none" normalizeH="0" baseline="0" mc:Ignorable="hp" hp:hslEmbossed="0">
                <a:solidFill>
                  <a:schemeClr val="tx1"/>
                </a:solidFill>
                <a:latin typeface="Times New Roman"/>
              </a:rPr>
              <a:t>Лего</a:t>
            </a:r>
            <a:r>
              <a:rPr xmlns:mc="http://schemas.openxmlformats.org/markup-compatibility/2006" xmlns:hp="http://schemas.haansoft.com/office/presentation/8.0" kumimoji="0" lang="en-US" altLang="ru-RU" sz="2000" b="0" i="0" u="none" strike="noStrike" kern="1200" cap="none" normalizeH="0" baseline="0" mc:Ignorable="hp" hp:hslEmbossed="0">
                <a:solidFill>
                  <a:schemeClr val="tx1"/>
                </a:solidFill>
                <a:latin typeface="Times New Roman"/>
              </a:rPr>
              <a:t>-</a:t>
            </a:r>
            <a:r>
              <a:rPr xmlns:mc="http://schemas.openxmlformats.org/markup-compatibility/2006" xmlns:hp="http://schemas.haansoft.com/office/presentation/8.0" kumimoji="0" lang="ru-RU" altLang="en-US" sz="2000" b="0" i="0" u="none" strike="noStrike" kern="1200" cap="none" normalizeH="0" baseline="0" mc:Ignorable="hp" hp:hslEmbossed="0">
                <a:solidFill>
                  <a:schemeClr val="tx1"/>
                </a:solidFill>
                <a:latin typeface="Times New Roman"/>
              </a:rPr>
              <a:t>конструкций</a:t>
            </a:r>
            <a:endParaRPr xmlns:mc="http://schemas.openxmlformats.org/markup-compatibility/2006" xmlns:hp="http://schemas.haansoft.com/office/presentation/8.0" kumimoji="0" lang="ru-RU" altLang="en-US" sz="2000" b="0" i="0" u="none" strike="noStrike" kern="1200" cap="none" normalizeH="0" baseline="0" mc:Ignorable="hp" hp:hslEmbossed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1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78103" y="2502040"/>
            <a:ext cx="3017901" cy="3912094"/>
          </a:xfrm>
          <a:prstGeom prst="rect">
            <a:avLst/>
          </a:prstGeom>
        </p:spPr>
      </p:pic>
      <p:pic>
        <p:nvPicPr>
          <p:cNvPr id="19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324350" y="1124712"/>
            <a:ext cx="6668262" cy="43533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444032" cy="6858000"/>
          </a:xfrm>
          <a:prstGeom prst="rect">
            <a:avLst/>
          </a:prstGeom>
        </p:spPr>
      </p:pic>
      <p:sp>
        <p:nvSpPr>
          <p:cNvPr id="22" name=""/>
          <p:cNvSpPr/>
          <p:nvPr/>
        </p:nvSpPr>
        <p:spPr>
          <a:xfrm>
            <a:off x="1055370" y="605028"/>
            <a:ext cx="10369296" cy="54985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ctr">
              <a:defRPr/>
            </a:pPr>
            <a:r>
              <a:rPr xmlns:mc="http://schemas.openxmlformats.org/markup-compatibility/2006" xmlns:hp="http://schemas.haansoft.com/office/presentation/8.0" sz="3200" b="0" i="1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cs typeface="Times New Roman"/>
              </a:rPr>
              <a:t>Лего — это не просто забавная игрушка, это </a:t>
            </a:r>
            <a:r>
              <a:rPr xmlns:mc="http://schemas.openxmlformats.org/markup-compatibility/2006" xmlns:hp="http://schemas.haansoft.com/office/presentation/8.0" lang="ru-RU" altLang="en-US" sz="3200" b="0" i="1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cs typeface="Times New Roman"/>
              </a:rPr>
              <a:t>                  </a:t>
            </a:r>
            <a:r>
              <a:rPr xmlns:mc="http://schemas.openxmlformats.org/markup-compatibility/2006" xmlns:hp="http://schemas.haansoft.com/office/presentation/8.0" sz="3200" b="0" i="1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cs typeface="Times New Roman"/>
              </a:rPr>
              <a:t>прекрасный инструмент, способствующий обогащению </a:t>
            </a:r>
            <a:r>
              <a:rPr xmlns:mc="http://schemas.openxmlformats.org/markup-compatibility/2006" xmlns:hp="http://schemas.haansoft.com/office/presentation/8.0" lang="ru-RU" altLang="en-US" sz="3200" b="0" i="1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sz="3200" b="0" i="1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cs typeface="Times New Roman"/>
              </a:rPr>
              <a:t>внутреннего мира ребёнка, раскрытию его личностных </a:t>
            </a:r>
            <a:r>
              <a:rPr xmlns:mc="http://schemas.openxmlformats.org/markup-compatibility/2006" xmlns:hp="http://schemas.haansoft.com/office/presentation/8.0" lang="ru-RU" altLang="en-US" sz="3200" b="0" i="1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sz="3200" b="0" i="1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cs typeface="Times New Roman"/>
              </a:rPr>
              <a:t>особенностей, проявлению творческого потенциала и </a:t>
            </a:r>
            <a:r>
              <a:rPr xmlns:mc="http://schemas.openxmlformats.org/markup-compatibility/2006" xmlns:hp="http://schemas.haansoft.com/office/presentation/8.0" lang="ru-RU" altLang="en-US" sz="3200" b="0" i="1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cs typeface="Times New Roman"/>
              </a:rPr>
              <a:t>    </a:t>
            </a:r>
            <a:r>
              <a:rPr xmlns:mc="http://schemas.openxmlformats.org/markup-compatibility/2006" xmlns:hp="http://schemas.haansoft.com/office/presentation/8.0" sz="3200" b="0" i="1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cs typeface="Times New Roman"/>
              </a:rPr>
              <a:t>реализации возможностей. Разнообразные занятия с </a:t>
            </a:r>
            <a:r>
              <a:rPr xmlns:mc="http://schemas.openxmlformats.org/markup-compatibility/2006" xmlns:hp="http://schemas.haansoft.com/office/presentation/8.0" lang="ru-RU" altLang="en-US" sz="3200" b="0" i="1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cs typeface="Times New Roman"/>
              </a:rPr>
              <a:t>     </a:t>
            </a:r>
            <a:r>
              <a:rPr xmlns:mc="http://schemas.openxmlformats.org/markup-compatibility/2006" xmlns:hp="http://schemas.haansoft.com/office/presentation/8.0" sz="3200" b="0" i="1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cs typeface="Times New Roman"/>
              </a:rPr>
              <a:t>применением Лего-технологии предоставляют реальный шанс каждому малышу развить логическое и </a:t>
            </a:r>
            <a:r>
              <a:rPr xmlns:mc="http://schemas.openxmlformats.org/markup-compatibility/2006" xmlns:hp="http://schemas.haansoft.com/office/presentation/8.0" lang="ru-RU" altLang="en-US" sz="3200" b="0" i="1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cs typeface="Times New Roman"/>
              </a:rPr>
              <a:t>                  </a:t>
            </a:r>
            <a:r>
              <a:rPr xmlns:mc="http://schemas.openxmlformats.org/markup-compatibility/2006" xmlns:hp="http://schemas.haansoft.com/office/presentation/8.0" sz="3200" b="0" i="1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cs typeface="Times New Roman"/>
              </a:rPr>
              <a:t>пространственное мышление, воображение, </a:t>
            </a:r>
            <a:r>
              <a:rPr xmlns:mc="http://schemas.openxmlformats.org/markup-compatibility/2006" xmlns:hp="http://schemas.haansoft.com/office/presentation/8.0" lang="ru-RU" altLang="en-US" sz="3200" b="0" i="1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cs typeface="Times New Roman"/>
              </a:rPr>
              <a:t>                   </a:t>
            </a:r>
            <a:r>
              <a:rPr xmlns:mc="http://schemas.openxmlformats.org/markup-compatibility/2006" xmlns:hp="http://schemas.haansoft.com/office/presentation/8.0" sz="3200" b="0" i="1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cs typeface="Times New Roman"/>
              </a:rPr>
              <a:t>самостоятельность и навыки взаимодействия со </a:t>
            </a:r>
            <a:r>
              <a:rPr xmlns:mc="http://schemas.openxmlformats.org/markup-compatibility/2006" xmlns:hp="http://schemas.haansoft.com/office/presentation/8.0" lang="ru-RU" altLang="en-US" sz="3200" b="0" i="1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cs typeface="Times New Roman"/>
              </a:rPr>
              <a:t>            </a:t>
            </a:r>
            <a:r>
              <a:rPr xmlns:mc="http://schemas.openxmlformats.org/markup-compatibility/2006" xmlns:hp="http://schemas.haansoft.com/office/presentation/8.0" sz="3200" b="0" i="1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cs typeface="Times New Roman"/>
              </a:rPr>
              <a:t>сверстниками, а </a:t>
            </a:r>
            <a:r>
              <a:rPr xmlns:mc="http://schemas.openxmlformats.org/markup-compatibility/2006" xmlns:hp="http://schemas.haansoft.com/office/presentation/8.0" lang="ru-RU" altLang="en-US" sz="3200" b="0" i="1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cs typeface="Times New Roman"/>
              </a:rPr>
              <a:t>взрослым </a:t>
            </a:r>
            <a:r>
              <a:rPr xmlns:mc="http://schemas.openxmlformats.org/markup-compatibility/2006" xmlns:hp="http://schemas.haansoft.com/office/presentation/8.0" sz="3200" b="0" i="1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cs typeface="Times New Roman"/>
              </a:rPr>
              <a:t>увлечь ребят </a:t>
            </a:r>
            <a:r>
              <a:rPr xmlns:mc="http://schemas.openxmlformats.org/markup-compatibility/2006" xmlns:hp="http://schemas.haansoft.com/office/presentation/8.0" lang="ru-RU" altLang="en-US" sz="3200" b="0" i="1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cs typeface="Times New Roman"/>
              </a:rPr>
              <a:t>                           </a:t>
            </a:r>
            <a:r>
              <a:rPr xmlns:mc="http://schemas.openxmlformats.org/markup-compatibility/2006" xmlns:hp="http://schemas.haansoft.com/office/presentation/8.0" sz="3200" b="0" i="1" strike="noStrike" mc:Ignorable="hp" hp:hslEmbossed="0">
                <a:solidFill>
                  <a:srgbClr val="1b1c2a">
                    <a:alpha val="100000"/>
                  </a:srgbClr>
                </a:solidFill>
                <a:latin typeface="Times New Roman"/>
                <a:cs typeface="Times New Roman"/>
              </a:rPr>
              <a:t>техническим творчеством.</a:t>
            </a:r>
            <a:endParaRPr xmlns:mc="http://schemas.openxmlformats.org/markup-compatibility/2006" xmlns:hp="http://schemas.haansoft.com/office/presentation/8.0" sz="3200" b="0" i="1" strike="noStrike" mc:Ignorable="hp" hp:hslEmbossed="0">
              <a:solidFill>
                <a:srgbClr val="1b1c2a">
                  <a:alpha val="100000"/>
                </a:srgb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Thinkfree Office">
  <a:themeElements>
    <a:clrScheme name="Thinkfree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Thinkfree Office">
      <a:maj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inkfre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521</ep:Words>
  <ep:PresentationFormat>Экран (4:3)</ep:PresentationFormat>
  <ep:Paragraphs>53</ep:Paragraphs>
  <ep:Slides>7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7</vt:i4>
      </vt:variant>
    </vt:vector>
  </ep:HeadingPairs>
  <ep:TitlesOfParts>
    <vt:vector size="8" baseType="lpstr">
      <vt:lpstr>Thinkfree Office</vt:lpstr>
      <vt:lpstr>Слайд 1</vt:lpstr>
      <vt:lpstr>Слайд 2</vt:lpstr>
      <vt:lpstr>Слайд 3</vt:lpstr>
      <vt:lpstr>Схема столбика и  заборчика</vt:lpstr>
      <vt:lpstr>Примеры  нарисованных схем</vt:lpstr>
      <vt:lpstr>Простейшие схемы Лего-поделок</vt:lpstr>
      <vt:lpstr>Слайд 7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2020-12-15T16:14:42.150</dcterms:created>
  <dc:creator>user</dc:creator>
  <cp:lastModifiedBy>user</cp:lastModifiedBy>
  <dcterms:modified xsi:type="dcterms:W3CDTF">2020-12-15T18:07:45.918</dcterms:modified>
  <cp:revision>11</cp:revision>
  <cp:version>0906.0100.01</cp:version>
</cp:coreProperties>
</file>