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7" r:id="rId4"/>
    <p:sldId id="258" r:id="rId5"/>
    <p:sldId id="259" r:id="rId6"/>
    <p:sldId id="260" r:id="rId7"/>
    <p:sldId id="261" r:id="rId8"/>
    <p:sldId id="262" r:id="rId9"/>
    <p:sldId id="263" r:id="rId10"/>
    <p:sldId id="279" r:id="rId11"/>
    <p:sldId id="264" r:id="rId12"/>
    <p:sldId id="265" r:id="rId13"/>
    <p:sldId id="266" r:id="rId14"/>
    <p:sldId id="267" r:id="rId15"/>
    <p:sldId id="268" r:id="rId16"/>
    <p:sldId id="269" r:id="rId17"/>
    <p:sldId id="272" r:id="rId18"/>
    <p:sldId id="271" r:id="rId19"/>
    <p:sldId id="283" r:id="rId20"/>
    <p:sldId id="275" r:id="rId21"/>
    <p:sldId id="270" r:id="rId22"/>
    <p:sldId id="273" r:id="rId23"/>
    <p:sldId id="274" r:id="rId24"/>
    <p:sldId id="282" r:id="rId25"/>
    <p:sldId id="276" r:id="rId26"/>
    <p:sldId id="284" r:id="rId27"/>
    <p:sldId id="277" r:id="rId28"/>
    <p:sldId id="278" r:id="rId29"/>
    <p:sldId id="280" r:id="rId30"/>
    <p:sldId id="281" r:id="rId31"/>
    <p:sldId id="285"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69C36A24-540C-4D62-9459-0DB8863D0706}" type="datetimeFigureOut">
              <a:rPr lang="ru-RU" smtClean="0"/>
              <a:t>19.02.2016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A7809F-1543-47EC-A91A-FE81EC38C82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9C36A24-540C-4D62-9459-0DB8863D0706}" type="datetimeFigureOut">
              <a:rPr lang="ru-RU" smtClean="0"/>
              <a:t>19.02.2016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A7809F-1543-47EC-A91A-FE81EC38C82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9C36A24-540C-4D62-9459-0DB8863D0706}" type="datetimeFigureOut">
              <a:rPr lang="ru-RU" smtClean="0"/>
              <a:t>19.02.2016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A7809F-1543-47EC-A91A-FE81EC38C82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E98A19-7893-4181-ABB2-57463D77B7D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57886226"/>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B18B84-4532-4EDE-840D-B649BC5ECC7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9964616"/>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39F1B3-27BC-4FBE-AA96-CC9857A1D39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49425893"/>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13153D-0668-4CA3-971C-B405B3F77C0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46204207"/>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39D5DF0-02A1-4D5B-A44A-50B3A562543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45438106"/>
      </p:ext>
    </p:extLst>
  </p:cSld>
  <p:clrMapOvr>
    <a:masterClrMapping/>
  </p:clrMapOvr>
  <p:transition spd="slow">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73B34C-AE55-4689-86DB-0DBBB021D29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79593419"/>
      </p:ext>
    </p:extLst>
  </p:cSld>
  <p:clrMapOvr>
    <a:masterClrMapping/>
  </p:clrMapOvr>
  <p:transition spd="slow">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20E4922-F20F-4A39-BC3B-528EB9D4301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89910119"/>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D704EF-99C3-4140-9CAD-BAB1C8E03EE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74568505"/>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9C36A24-540C-4D62-9459-0DB8863D0706}" type="datetimeFigureOut">
              <a:rPr lang="ru-RU" smtClean="0"/>
              <a:t>19.02.2016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A7809F-1543-47EC-A91A-FE81EC38C82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2BE126-5748-4103-8CCC-EF07BBC6D5F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11123771"/>
      </p:ext>
    </p:extLst>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C1B04-9D92-4F9C-B1FB-398681B2F30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73922588"/>
      </p:ext>
    </p:extLst>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271312-2204-4F42-B191-D96A6EA0136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65633584"/>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9C36A24-540C-4D62-9459-0DB8863D0706}" type="datetimeFigureOut">
              <a:rPr lang="ru-RU" smtClean="0"/>
              <a:t>19.02.2016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A7809F-1543-47EC-A91A-FE81EC38C82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9C36A24-540C-4D62-9459-0DB8863D0706}" type="datetimeFigureOut">
              <a:rPr lang="ru-RU" smtClean="0"/>
              <a:t>19.02.2016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4A7809F-1543-47EC-A91A-FE81EC38C82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69C36A24-540C-4D62-9459-0DB8863D0706}" type="datetimeFigureOut">
              <a:rPr lang="ru-RU" smtClean="0"/>
              <a:t>19.02.2016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4A7809F-1543-47EC-A91A-FE81EC38C82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9C36A24-540C-4D62-9459-0DB8863D0706}" type="datetimeFigureOut">
              <a:rPr lang="ru-RU" smtClean="0"/>
              <a:t>19.02.2016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4A7809F-1543-47EC-A91A-FE81EC38C82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36A24-540C-4D62-9459-0DB8863D0706}" type="datetimeFigureOut">
              <a:rPr lang="ru-RU" smtClean="0"/>
              <a:t>19.02.2016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4A7809F-1543-47EC-A91A-FE81EC38C82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9C36A24-540C-4D62-9459-0DB8863D0706}" type="datetimeFigureOut">
              <a:rPr lang="ru-RU" smtClean="0"/>
              <a:t>19.02.2016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4A7809F-1543-47EC-A91A-FE81EC38C82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9C36A24-540C-4D62-9459-0DB8863D0706}" type="datetimeFigureOut">
              <a:rPr lang="ru-RU" smtClean="0"/>
              <a:t>19.02.2016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4A7809F-1543-47EC-A91A-FE81EC38C820}" type="slidenum">
              <a:rPr lang="ru-RU" smtClean="0"/>
              <a:t>‹#›</a:t>
            </a:fld>
            <a:endParaRPr lang="ru-R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69C36A24-540C-4D62-9459-0DB8863D0706}" type="datetimeFigureOut">
              <a:rPr lang="ru-RU" smtClean="0"/>
              <a:t>19.02.2016</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D4A7809F-1543-47EC-A91A-FE81EC38C82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2007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ru-RU">
              <a:solidFill>
                <a:srgbClr val="000000"/>
              </a:solidFill>
            </a:endParaRPr>
          </a:p>
        </p:txBody>
      </p:sp>
      <p:sp>
        <p:nvSpPr>
          <p:cNvPr id="2007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ru-RU">
              <a:solidFill>
                <a:srgbClr val="000000"/>
              </a:solidFill>
            </a:endParaRPr>
          </a:p>
        </p:txBody>
      </p:sp>
      <p:sp>
        <p:nvSpPr>
          <p:cNvPr id="2007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62933B44-C8C4-4270-A4FC-EA57FE9333DC}"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13548675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zo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Тренинг </a:t>
            </a:r>
            <a:r>
              <a:rPr lang="ru-RU" dirty="0" smtClean="0"/>
              <a:t>для родителей</a:t>
            </a:r>
            <a:endParaRPr lang="ru-RU" dirty="0"/>
          </a:p>
        </p:txBody>
      </p:sp>
      <p:sp>
        <p:nvSpPr>
          <p:cNvPr id="3" name="Подзаголовок 2"/>
          <p:cNvSpPr>
            <a:spLocks noGrp="1"/>
          </p:cNvSpPr>
          <p:nvPr>
            <p:ph type="subTitle" idx="1"/>
          </p:nvPr>
        </p:nvSpPr>
        <p:spPr/>
        <p:txBody>
          <a:bodyPr/>
          <a:lstStyle/>
          <a:p>
            <a:r>
              <a:rPr lang="ru-RU" dirty="0" smtClean="0"/>
              <a:t>Инструктор по ФИЗО Хомякова Елена Алексеевна</a:t>
            </a:r>
            <a:endParaRPr lang="ru-RU" dirty="0"/>
          </a:p>
        </p:txBody>
      </p:sp>
      <p:pic>
        <p:nvPicPr>
          <p:cNvPr id="4" name="Рисунок 3" descr="Цвет и характер человека"/>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63888" cy="3212976"/>
          </a:xfrm>
          <a:prstGeom prst="rect">
            <a:avLst/>
          </a:prstGeom>
          <a:noFill/>
          <a:ln>
            <a:noFill/>
          </a:ln>
        </p:spPr>
      </p:pic>
    </p:spTree>
    <p:extLst>
      <p:ext uri="{BB962C8B-B14F-4D97-AF65-F5344CB8AC3E}">
        <p14:creationId xmlns:p14="http://schemas.microsoft.com/office/powerpoint/2010/main" val="99620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Упражнение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8448873" cy="46085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7584" y="692696"/>
            <a:ext cx="6552728" cy="1200329"/>
          </a:xfrm>
          <a:prstGeom prst="rect">
            <a:avLst/>
          </a:prstGeom>
          <a:noFill/>
        </p:spPr>
        <p:txBody>
          <a:bodyPr wrap="square" rtlCol="0">
            <a:spAutoFit/>
          </a:bodyPr>
          <a:lstStyle/>
          <a:p>
            <a:r>
              <a:rPr lang="ru-RU" sz="2400" b="1" i="0" u="sng" dirty="0" smtClean="0">
                <a:solidFill>
                  <a:schemeClr val="tx2">
                    <a:lumMod val="10000"/>
                  </a:schemeClr>
                </a:solidFill>
                <a:effectLst/>
                <a:latin typeface="Arial"/>
              </a:rPr>
              <a:t>1 упражнение</a:t>
            </a:r>
          </a:p>
          <a:p>
            <a:r>
              <a:rPr lang="ru-RU" sz="2400" b="0" i="0" dirty="0" smtClean="0">
                <a:solidFill>
                  <a:schemeClr val="tx2">
                    <a:lumMod val="10000"/>
                  </a:schemeClr>
                </a:solidFill>
                <a:effectLst/>
                <a:latin typeface="Arial"/>
              </a:rPr>
              <a:t>Крепко закройте глаза на 3–5 секунд. Повторите 6–8 раз.</a:t>
            </a:r>
            <a:endParaRPr lang="ru-RU" sz="2400" dirty="0">
              <a:solidFill>
                <a:schemeClr val="tx2">
                  <a:lumMod val="10000"/>
                </a:schemeClr>
              </a:solidFill>
            </a:endParaRPr>
          </a:p>
        </p:txBody>
      </p:sp>
    </p:spTree>
    <p:extLst>
      <p:ext uri="{BB962C8B-B14F-4D97-AF65-F5344CB8AC3E}">
        <p14:creationId xmlns:p14="http://schemas.microsoft.com/office/powerpoint/2010/main" val="3932277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Упражнение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8" y="2631688"/>
            <a:ext cx="7944817" cy="38936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03648" y="692696"/>
            <a:ext cx="6696743" cy="1938992"/>
          </a:xfrm>
          <a:prstGeom prst="rect">
            <a:avLst/>
          </a:prstGeom>
          <a:noFill/>
        </p:spPr>
        <p:txBody>
          <a:bodyPr wrap="square" rtlCol="0">
            <a:spAutoFit/>
          </a:bodyPr>
          <a:lstStyle/>
          <a:p>
            <a:r>
              <a:rPr lang="ru-RU" sz="2400" b="1" i="0" u="sng" dirty="0" smtClean="0">
                <a:solidFill>
                  <a:schemeClr val="tx2">
                    <a:lumMod val="10000"/>
                  </a:schemeClr>
                </a:solidFill>
                <a:effectLst/>
                <a:latin typeface="Arial"/>
              </a:rPr>
              <a:t>2 упражнение</a:t>
            </a:r>
          </a:p>
          <a:p>
            <a:r>
              <a:rPr lang="ru-RU" sz="2400" b="0" i="0" dirty="0" smtClean="0">
                <a:solidFill>
                  <a:schemeClr val="tx2">
                    <a:lumMod val="10000"/>
                  </a:schemeClr>
                </a:solidFill>
                <a:effectLst/>
                <a:latin typeface="Arial"/>
              </a:rPr>
              <a:t>Положите три пальца соответствующей руки на закрытые глаза и слегка надавите на них.</a:t>
            </a:r>
            <a:r>
              <a:rPr lang="ru-RU" sz="2400" dirty="0" smtClean="0">
                <a:solidFill>
                  <a:schemeClr val="tx2">
                    <a:lumMod val="10000"/>
                  </a:schemeClr>
                </a:solidFill>
              </a:rPr>
              <a:t/>
            </a:r>
            <a:br>
              <a:rPr lang="ru-RU" sz="2400" dirty="0" smtClean="0">
                <a:solidFill>
                  <a:schemeClr val="tx2">
                    <a:lumMod val="10000"/>
                  </a:schemeClr>
                </a:solidFill>
              </a:rPr>
            </a:br>
            <a:r>
              <a:rPr lang="ru-RU" sz="2400" b="0" i="0" dirty="0" smtClean="0">
                <a:solidFill>
                  <a:schemeClr val="tx2">
                    <a:lumMod val="10000"/>
                  </a:schemeClr>
                </a:solidFill>
                <a:effectLst/>
                <a:latin typeface="Arial"/>
              </a:rPr>
              <a:t>Удерживайте руки на веках в течение 1-3 секунд. Повторите действие 3-4 раза.</a:t>
            </a:r>
            <a:endParaRPr lang="ru-RU" sz="2400" dirty="0">
              <a:solidFill>
                <a:schemeClr val="tx2">
                  <a:lumMod val="10000"/>
                </a:schemeClr>
              </a:solidFill>
            </a:endParaRPr>
          </a:p>
        </p:txBody>
      </p:sp>
    </p:spTree>
    <p:extLst>
      <p:ext uri="{BB962C8B-B14F-4D97-AF65-F5344CB8AC3E}">
        <p14:creationId xmlns:p14="http://schemas.microsoft.com/office/powerpoint/2010/main" val="2047357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Упражнение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7704856" cy="46805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544" y="476672"/>
            <a:ext cx="7920880" cy="1323439"/>
          </a:xfrm>
          <a:prstGeom prst="rect">
            <a:avLst/>
          </a:prstGeom>
          <a:noFill/>
        </p:spPr>
        <p:txBody>
          <a:bodyPr wrap="square" rtlCol="0">
            <a:spAutoFit/>
          </a:bodyPr>
          <a:lstStyle/>
          <a:p>
            <a:r>
              <a:rPr lang="ru-RU" sz="2000" b="1" i="0" u="sng" dirty="0" smtClean="0">
                <a:solidFill>
                  <a:schemeClr val="tx2">
                    <a:lumMod val="10000"/>
                  </a:schemeClr>
                </a:solidFill>
                <a:effectLst/>
                <a:latin typeface="Arial"/>
              </a:rPr>
              <a:t>3 упражнение</a:t>
            </a:r>
          </a:p>
          <a:p>
            <a:r>
              <a:rPr lang="ru-RU" sz="2000" b="0" i="0" dirty="0" smtClean="0">
                <a:solidFill>
                  <a:schemeClr val="tx2">
                    <a:lumMod val="10000"/>
                  </a:schemeClr>
                </a:solidFill>
                <a:effectLst/>
                <a:latin typeface="Arial"/>
              </a:rPr>
              <a:t>Не меняя положения головы, начинайте медленно переводить взгляд с потолка на пол, справа налево </a:t>
            </a:r>
            <a:r>
              <a:rPr lang="ru-RU" sz="2000" dirty="0" smtClean="0">
                <a:solidFill>
                  <a:schemeClr val="tx2">
                    <a:lumMod val="10000"/>
                  </a:schemeClr>
                </a:solidFill>
              </a:rPr>
              <a:t/>
            </a:r>
            <a:br>
              <a:rPr lang="ru-RU" sz="2000" dirty="0" smtClean="0">
                <a:solidFill>
                  <a:schemeClr val="tx2">
                    <a:lumMod val="10000"/>
                  </a:schemeClr>
                </a:solidFill>
              </a:rPr>
            </a:br>
            <a:r>
              <a:rPr lang="ru-RU" sz="2000" b="0" i="0" dirty="0" smtClean="0">
                <a:solidFill>
                  <a:schemeClr val="tx2">
                    <a:lumMod val="10000"/>
                  </a:schemeClr>
                </a:solidFill>
                <a:effectLst/>
                <a:latin typeface="Arial"/>
              </a:rPr>
              <a:t>и обратно. Повторите действие 8-12 раз.</a:t>
            </a:r>
            <a:endParaRPr lang="ru-RU" sz="2000" dirty="0">
              <a:solidFill>
                <a:schemeClr val="tx2">
                  <a:lumMod val="10000"/>
                </a:schemeClr>
              </a:solidFill>
            </a:endParaRPr>
          </a:p>
        </p:txBody>
      </p:sp>
    </p:spTree>
    <p:extLst>
      <p:ext uri="{BB962C8B-B14F-4D97-AF65-F5344CB8AC3E}">
        <p14:creationId xmlns:p14="http://schemas.microsoft.com/office/powerpoint/2010/main" val="178127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Упражнение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556792"/>
            <a:ext cx="8160841" cy="53012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7" y="174932"/>
            <a:ext cx="7920878" cy="1477328"/>
          </a:xfrm>
          <a:prstGeom prst="rect">
            <a:avLst/>
          </a:prstGeom>
          <a:noFill/>
        </p:spPr>
        <p:txBody>
          <a:bodyPr wrap="square" rtlCol="0">
            <a:spAutoFit/>
          </a:bodyPr>
          <a:lstStyle/>
          <a:p>
            <a:r>
              <a:rPr lang="ru-RU" b="1" i="0" u="sng" dirty="0" smtClean="0">
                <a:solidFill>
                  <a:schemeClr val="tx2">
                    <a:lumMod val="10000"/>
                  </a:schemeClr>
                </a:solidFill>
                <a:effectLst/>
                <a:latin typeface="Arial"/>
              </a:rPr>
              <a:t>4 упражнение</a:t>
            </a:r>
          </a:p>
          <a:p>
            <a:r>
              <a:rPr lang="ru-RU" b="0" i="0" dirty="0" smtClean="0">
                <a:solidFill>
                  <a:schemeClr val="tx2">
                    <a:lumMod val="10000"/>
                  </a:schemeClr>
                </a:solidFill>
                <a:effectLst/>
                <a:latin typeface="Arial"/>
              </a:rPr>
              <a:t>Вытяните правую руку и поднимите указательный палец. Посмотрите на него в течение 3-5 секунд обоими глазами. После этого на 3-5 секунд закройте один глаз и смотрите другим. Затем снова посмотрите двумя. То же самое сделайте для другого глаза. Повторите действие 6-8 раз.</a:t>
            </a:r>
            <a:endParaRPr lang="ru-RU" dirty="0">
              <a:solidFill>
                <a:schemeClr val="tx2">
                  <a:lumMod val="10000"/>
                </a:schemeClr>
              </a:solidFill>
            </a:endParaRPr>
          </a:p>
        </p:txBody>
      </p:sp>
    </p:spTree>
    <p:extLst>
      <p:ext uri="{BB962C8B-B14F-4D97-AF65-F5344CB8AC3E}">
        <p14:creationId xmlns:p14="http://schemas.microsoft.com/office/powerpoint/2010/main" val="3176648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Упражнение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64" y="2204864"/>
            <a:ext cx="7947452" cy="46531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3568" y="0"/>
            <a:ext cx="7920880" cy="2031325"/>
          </a:xfrm>
          <a:prstGeom prst="rect">
            <a:avLst/>
          </a:prstGeom>
          <a:noFill/>
        </p:spPr>
        <p:txBody>
          <a:bodyPr wrap="square" rtlCol="0">
            <a:spAutoFit/>
          </a:bodyPr>
          <a:lstStyle/>
          <a:p>
            <a:r>
              <a:rPr lang="ru-RU" b="1" i="0" u="sng" dirty="0" smtClean="0">
                <a:solidFill>
                  <a:schemeClr val="tx2">
                    <a:lumMod val="10000"/>
                  </a:schemeClr>
                </a:solidFill>
                <a:effectLst/>
                <a:latin typeface="Arial"/>
              </a:rPr>
              <a:t>5 упражнение</a:t>
            </a:r>
          </a:p>
          <a:p>
            <a:r>
              <a:rPr lang="ru-RU" b="0" i="0" dirty="0" smtClean="0">
                <a:solidFill>
                  <a:schemeClr val="tx2">
                    <a:lumMod val="10000"/>
                  </a:schemeClr>
                </a:solidFill>
                <a:effectLst/>
                <a:latin typeface="Arial"/>
              </a:rPr>
              <a:t>Положите пальцы на виски и слегка сдавите их подушечками. После этого 10 раз моргните в быстром темпе, но не зажмуривайтесь. Затем закройте глаза и расслабьте веки, глубоко вдохните 2-3 раза. Повторите действие 3 раза.</a:t>
            </a:r>
          </a:p>
          <a:p>
            <a:r>
              <a:rPr lang="ru-RU" b="0" i="0" dirty="0" smtClean="0">
                <a:solidFill>
                  <a:schemeClr val="tx2">
                    <a:lumMod val="10000"/>
                  </a:schemeClr>
                </a:solidFill>
                <a:effectLst/>
                <a:latin typeface="Arial"/>
              </a:rPr>
              <a:t>Выполнив каждое упражнение, как на картинке, необходимо закрыть и расслабить глаза на 1 минуту.</a:t>
            </a:r>
            <a:endParaRPr lang="ru-RU" b="0" i="0" dirty="0">
              <a:solidFill>
                <a:schemeClr val="tx2">
                  <a:lumMod val="10000"/>
                </a:schemeClr>
              </a:solidFill>
              <a:effectLst/>
              <a:latin typeface="Arial"/>
            </a:endParaRPr>
          </a:p>
        </p:txBody>
      </p:sp>
    </p:spTree>
    <p:extLst>
      <p:ext uri="{BB962C8B-B14F-4D97-AF65-F5344CB8AC3E}">
        <p14:creationId xmlns:p14="http://schemas.microsoft.com/office/powerpoint/2010/main" val="3354156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5184576" cy="3852850"/>
          </a:xfrm>
          <a:prstGeom prst="rect">
            <a:avLst/>
          </a:prstGeom>
          <a:noFill/>
        </p:spPr>
        <p:txBody>
          <a:bodyPr wrap="square" rtlCol="0">
            <a:spAutoFit/>
          </a:bodyPr>
          <a:lstStyle/>
          <a:p>
            <a:pPr>
              <a:lnSpc>
                <a:spcPct val="115000"/>
              </a:lnSpc>
              <a:spcAft>
                <a:spcPts val="1000"/>
              </a:spcAft>
            </a:pPr>
            <a:r>
              <a:rPr lang="ru-RU" sz="2000" b="1" u="sng" dirty="0" smtClean="0">
                <a:effectLst/>
                <a:latin typeface="Calibri"/>
                <a:ea typeface="Calibri"/>
                <a:cs typeface="Times New Roman"/>
              </a:rPr>
              <a:t>Бодрящая гимнастика</a:t>
            </a:r>
            <a:r>
              <a:rPr lang="ru-RU" sz="2000" dirty="0" smtClean="0">
                <a:effectLst/>
                <a:latin typeface="Calibri"/>
                <a:ea typeface="Calibri"/>
                <a:cs typeface="Times New Roman"/>
              </a:rPr>
              <a:t> – это разминка после сна с использованием различных упражнений, сюда включаются упражнения на формирование правильной осанки, на формирование свода стопы, на развитие мелкой моторики.</a:t>
            </a:r>
          </a:p>
          <a:p>
            <a:pPr>
              <a:lnSpc>
                <a:spcPct val="115000"/>
              </a:lnSpc>
              <a:spcAft>
                <a:spcPts val="1000"/>
              </a:spcAft>
            </a:pPr>
            <a:r>
              <a:rPr lang="ru-RU" sz="2000" dirty="0" smtClean="0">
                <a:effectLst/>
                <a:latin typeface="Calibri"/>
                <a:ea typeface="Calibri"/>
                <a:cs typeface="Times New Roman"/>
              </a:rPr>
              <a:t>Бодрящая гимнастика помогает детскому организму проснуться, улучшает настроение, поднимает мышечный тонус.</a:t>
            </a:r>
          </a:p>
          <a:p>
            <a:pPr>
              <a:lnSpc>
                <a:spcPct val="115000"/>
              </a:lnSpc>
              <a:spcAft>
                <a:spcPts val="1000"/>
              </a:spcAft>
            </a:pPr>
            <a:endParaRPr lang="ru-RU" dirty="0">
              <a:effectLst/>
              <a:latin typeface="Calibri"/>
              <a:ea typeface="Calibri"/>
              <a:cs typeface="Times New Roman"/>
            </a:endParaRPr>
          </a:p>
        </p:txBody>
      </p:sp>
      <p:pic>
        <p:nvPicPr>
          <p:cNvPr id="4" name="Picture 2" descr="SDC152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8701" y="3140968"/>
            <a:ext cx="4824536" cy="372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235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DC152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2700338" y="0"/>
            <a:ext cx="34766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altLang="ru-RU" sz="3200" b="1">
                <a:solidFill>
                  <a:srgbClr val="FFFF00"/>
                </a:solidFill>
              </a:rPr>
              <a:t>Здоровье было чтоб в порядке, нужна, ребята, всем зарядка!</a:t>
            </a:r>
          </a:p>
        </p:txBody>
      </p:sp>
    </p:spTree>
    <p:extLst>
      <p:ext uri="{BB962C8B-B14F-4D97-AF65-F5344CB8AC3E}">
        <p14:creationId xmlns:p14="http://schemas.microsoft.com/office/powerpoint/2010/main" val="2398320215"/>
      </p:ext>
    </p:extLst>
  </p:cSld>
  <p:clrMapOvr>
    <a:masterClrMapping/>
  </p:clrMapOvr>
  <p:transition spd="slow" advTm="12000">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323528"/>
            <a:ext cx="4896544" cy="369332"/>
          </a:xfrm>
          <a:prstGeom prst="rect">
            <a:avLst/>
          </a:prstGeom>
          <a:noFill/>
        </p:spPr>
        <p:txBody>
          <a:bodyPr wrap="square" rtlCol="0">
            <a:spAutoFit/>
          </a:bodyPr>
          <a:lstStyle/>
          <a:p>
            <a:endParaRPr lang="ru-RU" dirty="0"/>
          </a:p>
        </p:txBody>
      </p:sp>
      <p:sp>
        <p:nvSpPr>
          <p:cNvPr id="5" name="TextBox 4"/>
          <p:cNvSpPr txBox="1"/>
          <p:nvPr/>
        </p:nvSpPr>
        <p:spPr>
          <a:xfrm>
            <a:off x="683568" y="332656"/>
            <a:ext cx="6624736" cy="5742085"/>
          </a:xfrm>
          <a:prstGeom prst="rect">
            <a:avLst/>
          </a:prstGeom>
          <a:noFill/>
        </p:spPr>
        <p:txBody>
          <a:bodyPr wrap="square" rtlCol="0">
            <a:spAutoFit/>
          </a:bodyPr>
          <a:lstStyle/>
          <a:p>
            <a:pPr lvl="0">
              <a:lnSpc>
                <a:spcPct val="115000"/>
              </a:lnSpc>
              <a:spcAft>
                <a:spcPts val="1000"/>
              </a:spcAft>
            </a:pPr>
            <a:r>
              <a:rPr lang="ru-RU" sz="2400" dirty="0">
                <a:solidFill>
                  <a:prstClr val="white"/>
                </a:solidFill>
                <a:latin typeface="Calibri"/>
                <a:ea typeface="Calibri"/>
                <a:cs typeface="Times New Roman"/>
              </a:rPr>
              <a:t>Массаж стоп.</a:t>
            </a:r>
          </a:p>
          <a:p>
            <a:pPr lvl="0">
              <a:lnSpc>
                <a:spcPct val="115000"/>
              </a:lnSpc>
              <a:spcAft>
                <a:spcPts val="1000"/>
              </a:spcAft>
            </a:pPr>
            <a:r>
              <a:rPr lang="ru-RU" sz="2400" dirty="0">
                <a:solidFill>
                  <a:prstClr val="white"/>
                </a:solidFill>
                <a:latin typeface="Calibri"/>
                <a:ea typeface="Calibri"/>
                <a:cs typeface="Times New Roman"/>
              </a:rPr>
              <a:t>Профилактический комплекс у часто болеющих детей включает в себя массаж стоп. Подошвы ног находятся в рефлекторной связи со слизистой оболочкой верхних дыхательных путей и многими органами (сердцем, бронхами, легкими, кишечником и др.), на стопах расположены тепловые и </a:t>
            </a:r>
            <a:r>
              <a:rPr lang="ru-RU" sz="2400" dirty="0" err="1">
                <a:solidFill>
                  <a:prstClr val="white"/>
                </a:solidFill>
                <a:latin typeface="Calibri"/>
                <a:ea typeface="Calibri"/>
                <a:cs typeface="Times New Roman"/>
              </a:rPr>
              <a:t>холодовые</a:t>
            </a:r>
            <a:r>
              <a:rPr lang="ru-RU" sz="2400" dirty="0">
                <a:solidFill>
                  <a:prstClr val="white"/>
                </a:solidFill>
                <a:latin typeface="Calibri"/>
                <a:ea typeface="Calibri"/>
                <a:cs typeface="Times New Roman"/>
              </a:rPr>
              <a:t> точки. Массаж стоп проводится в положении лежа на спине или сидя, чтобы не напрягаться. Можно сма­зать подошвы стоп миндальным, подсолнечным маслом, любым кре­мом. Массаж стоп включает</a:t>
            </a:r>
            <a:r>
              <a:rPr lang="ru-RU" sz="2400" dirty="0" smtClean="0">
                <a:solidFill>
                  <a:prstClr val="white"/>
                </a:solidFill>
                <a:latin typeface="Calibri"/>
                <a:ea typeface="Calibri"/>
                <a:cs typeface="Times New Roman"/>
              </a:rPr>
              <a:t>:</a:t>
            </a:r>
            <a:endParaRPr lang="ru-RU" sz="2400" dirty="0">
              <a:solidFill>
                <a:prstClr val="white"/>
              </a:solidFill>
              <a:latin typeface="Calibri"/>
              <a:ea typeface="Calibri"/>
              <a:cs typeface="Times New Roman"/>
            </a:endParaRPr>
          </a:p>
        </p:txBody>
      </p:sp>
    </p:spTree>
    <p:extLst>
      <p:ext uri="{BB962C8B-B14F-4D97-AF65-F5344CB8AC3E}">
        <p14:creationId xmlns:p14="http://schemas.microsoft.com/office/powerpoint/2010/main" val="237870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P10105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10"/>
            <a:ext cx="9153479" cy="686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192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908720"/>
            <a:ext cx="5328592" cy="369332"/>
          </a:xfrm>
          <a:prstGeom prst="rect">
            <a:avLst/>
          </a:prstGeom>
          <a:noFill/>
        </p:spPr>
        <p:txBody>
          <a:bodyPr wrap="square" rtlCol="0">
            <a:spAutoFit/>
          </a:bodyPr>
          <a:lstStyle/>
          <a:p>
            <a:endParaRPr lang="ru-RU" dirty="0"/>
          </a:p>
        </p:txBody>
      </p:sp>
      <p:pic>
        <p:nvPicPr>
          <p:cNvPr id="3" name="Содержимое 3" descr="P1060438.JPG"/>
          <p:cNvPicPr>
            <a:picLocks noChangeAspect="1"/>
          </p:cNvPicPr>
          <p:nvPr/>
        </p:nvPicPr>
        <p:blipFill>
          <a:blip r:embed="rId2" cstate="print"/>
          <a:stretch>
            <a:fillRect/>
          </a:stretch>
        </p:blipFill>
        <p:spPr>
          <a:xfrm>
            <a:off x="500034" y="1071546"/>
            <a:ext cx="8215370" cy="5786453"/>
          </a:xfrm>
          <a:prstGeom prst="rect">
            <a:avLst/>
          </a:prstGeom>
        </p:spPr>
      </p:pic>
      <p:sp>
        <p:nvSpPr>
          <p:cNvPr id="4" name="TextBox 3"/>
          <p:cNvSpPr txBox="1"/>
          <p:nvPr/>
        </p:nvSpPr>
        <p:spPr>
          <a:xfrm>
            <a:off x="500034" y="0"/>
            <a:ext cx="8464454" cy="1077218"/>
          </a:xfrm>
          <a:prstGeom prst="rect">
            <a:avLst/>
          </a:prstGeom>
          <a:noFill/>
        </p:spPr>
        <p:txBody>
          <a:bodyPr wrap="square" rtlCol="0">
            <a:spAutoFit/>
          </a:bodyPr>
          <a:lstStyle/>
          <a:p>
            <a:pPr algn="ctr"/>
            <a:r>
              <a:rPr lang="ru-RU" sz="3200" dirty="0">
                <a:solidFill>
                  <a:schemeClr val="tx2">
                    <a:lumMod val="10000"/>
                  </a:schemeClr>
                </a:solidFill>
                <a:latin typeface="Calibri"/>
              </a:rPr>
              <a:t>Точки соответствия внутренним органам на стопе</a:t>
            </a:r>
            <a:endParaRPr lang="ru-RU" dirty="0">
              <a:solidFill>
                <a:schemeClr val="tx2">
                  <a:lumMod val="10000"/>
                </a:schemeClr>
              </a:solidFill>
            </a:endParaRPr>
          </a:p>
        </p:txBody>
      </p:sp>
    </p:spTree>
    <p:extLst>
      <p:ext uri="{BB962C8B-B14F-4D97-AF65-F5344CB8AC3E}">
        <p14:creationId xmlns:p14="http://schemas.microsoft.com/office/powerpoint/2010/main" val="56292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lnSpc>
                <a:spcPct val="115000"/>
              </a:lnSpc>
              <a:spcAft>
                <a:spcPts val="1000"/>
              </a:spcAft>
            </a:pPr>
            <a:r>
              <a:rPr lang="ru-RU" sz="2400" u="sng" dirty="0">
                <a:latin typeface="Calibri"/>
                <a:ea typeface="Calibri"/>
                <a:cs typeface="Times New Roman"/>
              </a:rPr>
              <a:t>Физкультурно-оздоровительная деятельность в детском саду направлена на физическое развитие и укрепление здоровья ребенка</a:t>
            </a:r>
            <a:r>
              <a:rPr lang="ru-RU" u="sng" dirty="0">
                <a:latin typeface="Calibri"/>
                <a:ea typeface="Calibri"/>
                <a:cs typeface="Times New Roman"/>
              </a:rPr>
              <a:t>.</a:t>
            </a:r>
            <a:r>
              <a:rPr lang="ru-RU" dirty="0">
                <a:latin typeface="Calibri"/>
                <a:ea typeface="Calibri"/>
                <a:cs typeface="Times New Roman"/>
              </a:rPr>
              <a:t/>
            </a:r>
            <a:br>
              <a:rPr lang="ru-RU" dirty="0">
                <a:latin typeface="Calibri"/>
                <a:ea typeface="Calibri"/>
                <a:cs typeface="Times New Roman"/>
              </a:rPr>
            </a:br>
            <a:endParaRPr lang="ru-RU" dirty="0"/>
          </a:p>
        </p:txBody>
      </p:sp>
      <p:sp>
        <p:nvSpPr>
          <p:cNvPr id="3" name="TextBox 2"/>
          <p:cNvSpPr txBox="1"/>
          <p:nvPr/>
        </p:nvSpPr>
        <p:spPr>
          <a:xfrm>
            <a:off x="395536" y="1988840"/>
            <a:ext cx="7632848" cy="4401205"/>
          </a:xfrm>
          <a:prstGeom prst="rect">
            <a:avLst/>
          </a:prstGeom>
          <a:noFill/>
        </p:spPr>
        <p:txBody>
          <a:bodyPr wrap="square" rtlCol="0">
            <a:spAutoFit/>
          </a:bodyPr>
          <a:lstStyle/>
          <a:p>
            <a:pPr>
              <a:lnSpc>
                <a:spcPct val="115000"/>
              </a:lnSpc>
              <a:spcAft>
                <a:spcPts val="1000"/>
              </a:spcAft>
            </a:pPr>
            <a:r>
              <a:rPr lang="ru-RU" sz="2000" b="1" u="sng" dirty="0" smtClean="0">
                <a:effectLst/>
                <a:latin typeface="Calibri"/>
                <a:ea typeface="Calibri"/>
                <a:cs typeface="Times New Roman"/>
              </a:rPr>
              <a:t>Задачи этой деятельности:</a:t>
            </a:r>
            <a:endParaRPr lang="ru-RU" sz="2000" dirty="0" smtClean="0">
              <a:effectLst/>
              <a:latin typeface="Calibri"/>
              <a:ea typeface="Calibri"/>
              <a:cs typeface="Times New Roman"/>
            </a:endParaRPr>
          </a:p>
          <a:p>
            <a:pPr>
              <a:lnSpc>
                <a:spcPct val="115000"/>
              </a:lnSpc>
              <a:spcAft>
                <a:spcPts val="1000"/>
              </a:spcAft>
            </a:pPr>
            <a:r>
              <a:rPr lang="ru-RU" sz="2000" dirty="0" smtClean="0">
                <a:effectLst/>
                <a:latin typeface="Calibri"/>
                <a:ea typeface="Calibri"/>
                <a:cs typeface="Times New Roman"/>
              </a:rPr>
              <a:t>- </a:t>
            </a:r>
            <a:r>
              <a:rPr lang="ru-RU" sz="2000" u="sng" dirty="0" smtClean="0">
                <a:effectLst/>
                <a:latin typeface="Calibri"/>
                <a:ea typeface="Calibri"/>
                <a:cs typeface="Times New Roman"/>
              </a:rPr>
              <a:t>развитие физических качеств;</a:t>
            </a:r>
            <a:endParaRPr lang="ru-RU" sz="2000" dirty="0" smtClean="0">
              <a:effectLst/>
              <a:latin typeface="Calibri"/>
              <a:ea typeface="Calibri"/>
              <a:cs typeface="Times New Roman"/>
            </a:endParaRPr>
          </a:p>
          <a:p>
            <a:pPr>
              <a:lnSpc>
                <a:spcPct val="115000"/>
              </a:lnSpc>
              <a:spcAft>
                <a:spcPts val="1000"/>
              </a:spcAft>
            </a:pPr>
            <a:r>
              <a:rPr lang="ru-RU" sz="2000" dirty="0" smtClean="0">
                <a:effectLst/>
                <a:latin typeface="Calibri"/>
                <a:ea typeface="Calibri"/>
                <a:cs typeface="Times New Roman"/>
              </a:rPr>
              <a:t>- </a:t>
            </a:r>
            <a:r>
              <a:rPr lang="ru-RU" sz="2000" u="sng" dirty="0" smtClean="0">
                <a:effectLst/>
                <a:latin typeface="Calibri"/>
                <a:ea typeface="Calibri"/>
                <a:cs typeface="Times New Roman"/>
              </a:rPr>
              <a:t>контроль двигательной активности и становление физической культуры дошкольников</a:t>
            </a:r>
            <a:r>
              <a:rPr lang="ru-RU" sz="2000" dirty="0" smtClean="0">
                <a:effectLst/>
                <a:latin typeface="Calibri"/>
                <a:ea typeface="Calibri"/>
                <a:cs typeface="Times New Roman"/>
              </a:rPr>
              <a:t>,</a:t>
            </a:r>
          </a:p>
          <a:p>
            <a:pPr>
              <a:lnSpc>
                <a:spcPct val="115000"/>
              </a:lnSpc>
              <a:spcAft>
                <a:spcPts val="1000"/>
              </a:spcAft>
            </a:pPr>
            <a:r>
              <a:rPr lang="ru-RU" sz="2000" dirty="0" smtClean="0">
                <a:effectLst/>
                <a:latin typeface="Calibri"/>
                <a:ea typeface="Calibri"/>
                <a:cs typeface="Times New Roman"/>
              </a:rPr>
              <a:t>- </a:t>
            </a:r>
            <a:r>
              <a:rPr lang="ru-RU" sz="2000" u="sng" dirty="0" smtClean="0">
                <a:effectLst/>
                <a:latin typeface="Calibri"/>
                <a:ea typeface="Calibri"/>
                <a:cs typeface="Times New Roman"/>
              </a:rPr>
              <a:t>формирование правильной осанки, профилактика нарушений опорно-двигательного аппарата;</a:t>
            </a:r>
            <a:endParaRPr lang="ru-RU" sz="2000" dirty="0" smtClean="0">
              <a:effectLst/>
              <a:latin typeface="Calibri"/>
              <a:ea typeface="Calibri"/>
              <a:cs typeface="Times New Roman"/>
            </a:endParaRPr>
          </a:p>
          <a:p>
            <a:pPr>
              <a:lnSpc>
                <a:spcPct val="115000"/>
              </a:lnSpc>
              <a:spcAft>
                <a:spcPts val="1000"/>
              </a:spcAft>
            </a:pPr>
            <a:r>
              <a:rPr lang="ru-RU" sz="2000" dirty="0" smtClean="0">
                <a:effectLst/>
                <a:latin typeface="Calibri"/>
                <a:ea typeface="Calibri"/>
                <a:cs typeface="Times New Roman"/>
              </a:rPr>
              <a:t>- </a:t>
            </a:r>
            <a:r>
              <a:rPr lang="ru-RU" sz="2000" u="sng" dirty="0" smtClean="0">
                <a:effectLst/>
                <a:latin typeface="Calibri"/>
                <a:ea typeface="Calibri"/>
                <a:cs typeface="Times New Roman"/>
              </a:rPr>
              <a:t>воспитание привычки повседневной физической активности;</a:t>
            </a:r>
            <a:endParaRPr lang="ru-RU" sz="2000" dirty="0" smtClean="0">
              <a:effectLst/>
              <a:latin typeface="Calibri"/>
              <a:ea typeface="Calibri"/>
              <a:cs typeface="Times New Roman"/>
            </a:endParaRPr>
          </a:p>
          <a:p>
            <a:pPr>
              <a:lnSpc>
                <a:spcPct val="115000"/>
              </a:lnSpc>
              <a:spcAft>
                <a:spcPts val="1000"/>
              </a:spcAft>
            </a:pPr>
            <a:r>
              <a:rPr lang="ru-RU" sz="2000" u="sng" dirty="0" smtClean="0">
                <a:effectLst/>
                <a:latin typeface="Calibri"/>
                <a:ea typeface="Calibri"/>
                <a:cs typeface="Times New Roman"/>
              </a:rPr>
              <a:t>- оздоровление средствами закаливания;</a:t>
            </a:r>
            <a:endParaRPr lang="ru-RU" sz="2000" dirty="0" smtClean="0">
              <a:effectLst/>
              <a:latin typeface="Calibri"/>
              <a:ea typeface="Calibri"/>
              <a:cs typeface="Times New Roman"/>
            </a:endParaRPr>
          </a:p>
          <a:p>
            <a:pPr>
              <a:lnSpc>
                <a:spcPct val="115000"/>
              </a:lnSpc>
              <a:spcAft>
                <a:spcPts val="1000"/>
              </a:spcAft>
            </a:pPr>
            <a:r>
              <a:rPr lang="ru-RU" sz="2000" u="sng" dirty="0" smtClean="0">
                <a:effectLst/>
                <a:latin typeface="Calibri"/>
                <a:ea typeface="Calibri"/>
                <a:cs typeface="Times New Roman"/>
              </a:rPr>
              <a:t>-  информационно-просветительской</a:t>
            </a:r>
            <a:r>
              <a:rPr lang="ru-RU" sz="2000" dirty="0" smtClean="0">
                <a:effectLst/>
                <a:latin typeface="Calibri"/>
                <a:ea typeface="Calibri"/>
                <a:cs typeface="Times New Roman"/>
              </a:rPr>
              <a:t> (работа с семьей и персоналом детского сада)</a:t>
            </a:r>
            <a:endParaRPr lang="ru-RU" sz="2000" dirty="0">
              <a:effectLst/>
              <a:latin typeface="Calibri"/>
              <a:ea typeface="Calibri"/>
              <a:cs typeface="Times New Roman"/>
            </a:endParaRPr>
          </a:p>
        </p:txBody>
      </p:sp>
    </p:spTree>
    <p:extLst>
      <p:ext uri="{BB962C8B-B14F-4D97-AF65-F5344CB8AC3E}">
        <p14:creationId xmlns:p14="http://schemas.microsoft.com/office/powerpoint/2010/main" val="1159494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DC152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6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298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7776864" cy="5632311"/>
          </a:xfrm>
          <a:prstGeom prst="rect">
            <a:avLst/>
          </a:prstGeom>
          <a:noFill/>
        </p:spPr>
        <p:txBody>
          <a:bodyPr wrap="square" rtlCol="0">
            <a:spAutoFit/>
          </a:bodyPr>
          <a:lstStyle/>
          <a:p>
            <a:pPr>
              <a:spcAft>
                <a:spcPts val="0"/>
              </a:spcAft>
            </a:pPr>
            <a:r>
              <a:rPr lang="ru-RU" dirty="0" smtClean="0">
                <a:effectLst/>
                <a:latin typeface="Calibri"/>
                <a:ea typeface="Calibri"/>
                <a:cs typeface="Times New Roman"/>
              </a:rPr>
              <a:t>1) поглаживание всей стопы (свод стопы - по направлению от паль­цев к голеностопному суставу, подошву - от пятки к пальцам);</a:t>
            </a:r>
          </a:p>
          <a:p>
            <a:pPr>
              <a:spcAft>
                <a:spcPts val="0"/>
              </a:spcAft>
            </a:pPr>
            <a:r>
              <a:rPr lang="ru-RU" dirty="0" smtClean="0">
                <a:effectLst/>
                <a:latin typeface="Calibri"/>
                <a:ea typeface="Calibri"/>
                <a:cs typeface="Times New Roman"/>
              </a:rPr>
              <a:t>2) разминание стопы (тыла и подошвенной поверхности);</a:t>
            </a:r>
          </a:p>
          <a:p>
            <a:pPr>
              <a:spcAft>
                <a:spcPts val="0"/>
              </a:spcAft>
            </a:pPr>
            <a:r>
              <a:rPr lang="ru-RU" dirty="0" smtClean="0">
                <a:effectLst/>
                <a:latin typeface="Calibri"/>
                <a:ea typeface="Calibri"/>
                <a:cs typeface="Times New Roman"/>
              </a:rPr>
              <a:t>3) </a:t>
            </a:r>
            <a:r>
              <a:rPr lang="ru-RU" dirty="0" err="1" smtClean="0">
                <a:effectLst/>
                <a:latin typeface="Calibri"/>
                <a:ea typeface="Calibri"/>
                <a:cs typeface="Times New Roman"/>
              </a:rPr>
              <a:t>граблеобразное</a:t>
            </a:r>
            <a:r>
              <a:rPr lang="ru-RU" dirty="0" smtClean="0">
                <a:effectLst/>
                <a:latin typeface="Calibri"/>
                <a:ea typeface="Calibri"/>
                <a:cs typeface="Times New Roman"/>
              </a:rPr>
              <a:t> поглаживание подошвы по направлению к пальцам;</a:t>
            </a:r>
          </a:p>
          <a:p>
            <a:pPr>
              <a:spcAft>
                <a:spcPts val="0"/>
              </a:spcAft>
            </a:pPr>
            <a:r>
              <a:rPr lang="ru-RU" dirty="0" smtClean="0">
                <a:effectLst/>
                <a:latin typeface="Calibri"/>
                <a:ea typeface="Calibri"/>
                <a:cs typeface="Times New Roman"/>
              </a:rPr>
              <a:t>4) похлопывание подошвы стопы в том же направлении;</a:t>
            </a:r>
          </a:p>
          <a:p>
            <a:pPr>
              <a:spcAft>
                <a:spcPts val="0"/>
              </a:spcAft>
            </a:pPr>
            <a:r>
              <a:rPr lang="ru-RU" dirty="0" smtClean="0">
                <a:effectLst/>
                <a:latin typeface="Calibri"/>
                <a:ea typeface="Calibri"/>
                <a:cs typeface="Times New Roman"/>
              </a:rPr>
              <a:t>5) активное поднимание стопы вверх и опускание стопы вниз;</a:t>
            </a:r>
          </a:p>
          <a:p>
            <a:pPr>
              <a:spcAft>
                <a:spcPts val="0"/>
              </a:spcAft>
            </a:pPr>
            <a:r>
              <a:rPr lang="ru-RU" dirty="0" smtClean="0">
                <a:effectLst/>
                <a:latin typeface="Calibri"/>
                <a:ea typeface="Calibri"/>
                <a:cs typeface="Times New Roman"/>
              </a:rPr>
              <a:t>6) растирание подушечкой большого пальца руки всей подошвенной поверхности с оптимальным нажимом;</a:t>
            </a:r>
          </a:p>
          <a:p>
            <a:pPr>
              <a:spcAft>
                <a:spcPts val="0"/>
              </a:spcAft>
            </a:pPr>
            <a:r>
              <a:rPr lang="ru-RU" dirty="0" smtClean="0">
                <a:effectLst/>
                <a:latin typeface="Calibri"/>
                <a:ea typeface="Calibri"/>
                <a:cs typeface="Times New Roman"/>
              </a:rPr>
              <a:t>7) закончить общее растирание поглаживанием всей стопы;</a:t>
            </a:r>
          </a:p>
          <a:p>
            <a:pPr>
              <a:spcAft>
                <a:spcPts val="0"/>
              </a:spcAft>
            </a:pPr>
            <a:r>
              <a:rPr lang="ru-RU" dirty="0" smtClean="0">
                <a:effectLst/>
                <a:latin typeface="Calibri"/>
                <a:ea typeface="Calibri"/>
                <a:cs typeface="Times New Roman"/>
              </a:rPr>
              <a:t>8) надавливание подушечкой большого пальца руки на все точки по­дошвы и щиколоток с целью обнаружения особо болевых точек;</a:t>
            </a:r>
          </a:p>
          <a:p>
            <a:pPr>
              <a:spcAft>
                <a:spcPts val="0"/>
              </a:spcAft>
            </a:pPr>
            <a:r>
              <a:rPr lang="ru-RU" dirty="0" smtClean="0">
                <a:effectLst/>
                <a:latin typeface="Calibri"/>
                <a:ea typeface="Calibri"/>
                <a:cs typeface="Times New Roman"/>
              </a:rPr>
              <a:t>9) </a:t>
            </a:r>
            <a:r>
              <a:rPr lang="ru-RU" dirty="0" err="1" smtClean="0">
                <a:effectLst/>
                <a:latin typeface="Calibri"/>
                <a:ea typeface="Calibri"/>
                <a:cs typeface="Times New Roman"/>
              </a:rPr>
              <a:t>граблеобразное</a:t>
            </a:r>
            <a:r>
              <a:rPr lang="ru-RU" dirty="0" smtClean="0">
                <a:effectLst/>
                <a:latin typeface="Calibri"/>
                <a:ea typeface="Calibri"/>
                <a:cs typeface="Times New Roman"/>
              </a:rPr>
              <a:t> поглаживание подошвы;</a:t>
            </a:r>
          </a:p>
          <a:p>
            <a:pPr>
              <a:spcAft>
                <a:spcPts val="0"/>
              </a:spcAft>
            </a:pPr>
            <a:r>
              <a:rPr lang="ru-RU" dirty="0" smtClean="0">
                <a:effectLst/>
                <a:latin typeface="Calibri"/>
                <a:ea typeface="Calibri"/>
                <a:cs typeface="Times New Roman"/>
              </a:rPr>
              <a:t>10) катание подошвами взад и вперед палки, скакалки, или использо­вание </a:t>
            </a:r>
            <a:r>
              <a:rPr lang="ru-RU" dirty="0" err="1" smtClean="0">
                <a:effectLst/>
                <a:latin typeface="Calibri"/>
                <a:ea typeface="Calibri"/>
                <a:cs typeface="Times New Roman"/>
              </a:rPr>
              <a:t>массажера</a:t>
            </a:r>
            <a:r>
              <a:rPr lang="ru-RU" dirty="0" smtClean="0">
                <a:effectLst/>
                <a:latin typeface="Calibri"/>
                <a:ea typeface="Calibri"/>
                <a:cs typeface="Times New Roman"/>
              </a:rPr>
              <a:t> для стоп;</a:t>
            </a:r>
          </a:p>
          <a:p>
            <a:pPr>
              <a:spcAft>
                <a:spcPts val="0"/>
              </a:spcAft>
            </a:pPr>
            <a:r>
              <a:rPr lang="ru-RU" dirty="0" smtClean="0">
                <a:effectLst/>
                <a:latin typeface="Calibri"/>
                <a:ea typeface="Calibri"/>
                <a:cs typeface="Times New Roman"/>
              </a:rPr>
              <a:t>11) процедуру закончить поглаживанием всей стопы и потягиванием каждого пальца, затем повращать стопой в голеностопном суставе и сдавить ее двумя руками.</a:t>
            </a:r>
          </a:p>
          <a:p>
            <a:pPr>
              <a:spcAft>
                <a:spcPts val="0"/>
              </a:spcAft>
            </a:pPr>
            <a:r>
              <a:rPr lang="ru-RU" dirty="0" smtClean="0">
                <a:effectLst/>
                <a:latin typeface="Calibri"/>
                <a:ea typeface="Calibri"/>
                <a:cs typeface="Times New Roman"/>
              </a:rPr>
              <a:t>Такой полный массаж стоп следует делать два раза в неделю. Повсе­дневно можно массировать стопы на круглой палке, </a:t>
            </a:r>
            <a:r>
              <a:rPr lang="ru-RU" dirty="0" err="1" smtClean="0">
                <a:effectLst/>
                <a:latin typeface="Calibri"/>
                <a:ea typeface="Calibri"/>
                <a:cs typeface="Times New Roman"/>
              </a:rPr>
              <a:t>массажере</a:t>
            </a:r>
            <a:r>
              <a:rPr lang="ru-RU" dirty="0" smtClean="0">
                <a:effectLst/>
                <a:latin typeface="Calibri"/>
                <a:ea typeface="Calibri"/>
                <a:cs typeface="Times New Roman"/>
              </a:rPr>
              <a:t> для стоп. Не жалейте времени на проведение самомассажа и массажа стоп у детей!</a:t>
            </a:r>
            <a:endParaRPr lang="ru-RU" dirty="0">
              <a:effectLst/>
              <a:latin typeface="Calibri"/>
              <a:ea typeface="Calibri"/>
              <a:cs typeface="Times New Roman"/>
            </a:endParaRPr>
          </a:p>
        </p:txBody>
      </p:sp>
    </p:spTree>
    <p:extLst>
      <p:ext uri="{BB962C8B-B14F-4D97-AF65-F5344CB8AC3E}">
        <p14:creationId xmlns:p14="http://schemas.microsoft.com/office/powerpoint/2010/main" val="1285464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632"/>
            <a:ext cx="8532440" cy="1366528"/>
          </a:xfrm>
          <a:prstGeom prst="rect">
            <a:avLst/>
          </a:prstGeom>
          <a:noFill/>
        </p:spPr>
        <p:txBody>
          <a:bodyPr wrap="square" rtlCol="0">
            <a:spAutoFit/>
          </a:bodyPr>
          <a:lstStyle/>
          <a:p>
            <a:pPr algn="ctr">
              <a:lnSpc>
                <a:spcPct val="115000"/>
              </a:lnSpc>
              <a:spcAft>
                <a:spcPts val="1000"/>
              </a:spcAft>
            </a:pPr>
            <a:r>
              <a:rPr lang="ru-RU" dirty="0" smtClean="0">
                <a:effectLst/>
                <a:latin typeface="Calibri"/>
                <a:ea typeface="Calibri"/>
                <a:cs typeface="Times New Roman"/>
              </a:rPr>
              <a:t>Руки нуждаются в массаже. Регулярная раз­минка (самомассаж) большого пальца повышает функциональную дея­тельность головного мозга, тонизирует весь организм. Воздействие на указательный палец укрепляет желудок, на средний - кишечник, на ми­зинец - сердце.</a:t>
            </a:r>
            <a:endParaRPr lang="ru-RU" dirty="0">
              <a:effectLst/>
              <a:latin typeface="Calibri"/>
              <a:ea typeface="Calibri"/>
              <a:cs typeface="Times New Roman"/>
            </a:endParaRPr>
          </a:p>
        </p:txBody>
      </p:sp>
      <p:pic>
        <p:nvPicPr>
          <p:cNvPr id="3" name="Содержимое 3" descr="P1060435.JPG"/>
          <p:cNvPicPr>
            <a:picLocks noChangeAspect="1"/>
          </p:cNvPicPr>
          <p:nvPr/>
        </p:nvPicPr>
        <p:blipFill>
          <a:blip r:embed="rId2" cstate="print"/>
          <a:stretch>
            <a:fillRect/>
          </a:stretch>
        </p:blipFill>
        <p:spPr>
          <a:xfrm>
            <a:off x="0" y="1455166"/>
            <a:ext cx="9144000" cy="5402833"/>
          </a:xfrm>
          <a:prstGeom prst="rect">
            <a:avLst/>
          </a:prstGeom>
        </p:spPr>
      </p:pic>
    </p:spTree>
    <p:extLst>
      <p:ext uri="{BB962C8B-B14F-4D97-AF65-F5344CB8AC3E}">
        <p14:creationId xmlns:p14="http://schemas.microsoft.com/office/powerpoint/2010/main" val="3569745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64488" cy="6366358"/>
          </a:xfrm>
          <a:prstGeom prst="rect">
            <a:avLst/>
          </a:prstGeom>
          <a:noFill/>
        </p:spPr>
        <p:txBody>
          <a:bodyPr wrap="square" rtlCol="0">
            <a:spAutoFit/>
          </a:bodyPr>
          <a:lstStyle/>
          <a:p>
            <a:pPr algn="ctr">
              <a:lnSpc>
                <a:spcPct val="115000"/>
              </a:lnSpc>
              <a:spcAft>
                <a:spcPts val="1000"/>
              </a:spcAft>
            </a:pPr>
            <a:r>
              <a:rPr lang="ru-RU" sz="2400" b="1" dirty="0">
                <a:solidFill>
                  <a:schemeClr val="bg1"/>
                </a:solidFill>
                <a:latin typeface="Calibri"/>
                <a:ea typeface="Calibri"/>
                <a:cs typeface="Times New Roman"/>
              </a:rPr>
              <a:t>Самомассаж для лица и шеи для детей «Индеец»</a:t>
            </a:r>
            <a:endParaRPr lang="ru-RU" sz="2400" dirty="0">
              <a:solidFill>
                <a:schemeClr val="bg1"/>
              </a:solidFill>
              <a:latin typeface="Calibri"/>
              <a:ea typeface="Calibri"/>
              <a:cs typeface="Times New Roman"/>
            </a:endParaRPr>
          </a:p>
          <a:p>
            <a:pPr>
              <a:lnSpc>
                <a:spcPct val="115000"/>
              </a:lnSpc>
              <a:spcAft>
                <a:spcPts val="1000"/>
              </a:spcAft>
            </a:pPr>
            <a:r>
              <a:rPr lang="ru-RU" dirty="0">
                <a:latin typeface="Calibri"/>
                <a:ea typeface="Calibri"/>
                <a:cs typeface="Times New Roman"/>
              </a:rPr>
              <a:t>Цель массажа – научить детей расслаблению мышц лица и шеи при выполнении массажа перед зеркалом. Представим, что мы индейцы, наносящие боевую раскраску.</a:t>
            </a:r>
          </a:p>
          <a:p>
            <a:pPr marL="342900" lvl="0" indent="-342900">
              <a:lnSpc>
                <a:spcPct val="115000"/>
              </a:lnSpc>
              <a:spcAft>
                <a:spcPts val="1000"/>
              </a:spcAft>
              <a:buFont typeface="+mj-lt"/>
              <a:buAutoNum type="arabicPeriod"/>
              <a:tabLst>
                <a:tab pos="457200" algn="l"/>
              </a:tabLst>
            </a:pPr>
            <a:r>
              <a:rPr lang="ru-RU" dirty="0">
                <a:latin typeface="Calibri"/>
                <a:ea typeface="Calibri"/>
                <a:cs typeface="Times New Roman"/>
              </a:rPr>
              <a:t>«Рисуем» линии от середины лба к ушам сильными движениями – повторяем 3 раза</a:t>
            </a:r>
            <a:r>
              <a:rPr lang="ru-RU" dirty="0" smtClean="0">
                <a:latin typeface="Calibri"/>
                <a:ea typeface="Calibri"/>
                <a:cs typeface="Times New Roman"/>
              </a:rPr>
              <a:t>.</a:t>
            </a:r>
            <a:endParaRPr lang="ru-RU" dirty="0">
              <a:latin typeface="Calibri"/>
              <a:ea typeface="Calibri"/>
              <a:cs typeface="Times New Roman"/>
            </a:endParaRPr>
          </a:p>
          <a:p>
            <a:pPr marL="342900" lvl="0" indent="-342900">
              <a:lnSpc>
                <a:spcPct val="115000"/>
              </a:lnSpc>
              <a:spcAft>
                <a:spcPts val="1000"/>
              </a:spcAft>
              <a:buFont typeface="+mj-lt"/>
              <a:buAutoNum type="arabicPeriod" startAt="2"/>
              <a:tabLst>
                <a:tab pos="457200" algn="l"/>
              </a:tabLst>
            </a:pPr>
            <a:r>
              <a:rPr lang="ru-RU" dirty="0">
                <a:latin typeface="Calibri"/>
                <a:ea typeface="Calibri"/>
                <a:cs typeface="Times New Roman"/>
              </a:rPr>
              <a:t>«Рисуем» линии от носа к ушам, при этом широко расставляем пальцы – повторяем 3 раза.</a:t>
            </a:r>
          </a:p>
          <a:p>
            <a:pPr marL="342900" lvl="0" indent="-342900">
              <a:lnSpc>
                <a:spcPct val="115000"/>
              </a:lnSpc>
              <a:spcAft>
                <a:spcPts val="1000"/>
              </a:spcAft>
              <a:buFont typeface="+mj-lt"/>
              <a:buAutoNum type="arabicPeriod" startAt="2"/>
              <a:tabLst>
                <a:tab pos="457200" algn="l"/>
              </a:tabLst>
            </a:pPr>
            <a:r>
              <a:rPr lang="ru-RU" dirty="0">
                <a:latin typeface="Calibri"/>
                <a:ea typeface="Calibri"/>
                <a:cs typeface="Times New Roman"/>
              </a:rPr>
              <a:t>«Рисуем» линии от середины подбородка по направлению к ушам – повторяем 3 раза.</a:t>
            </a:r>
          </a:p>
          <a:p>
            <a:pPr marL="342900" lvl="0" indent="-342900">
              <a:lnSpc>
                <a:spcPct val="115000"/>
              </a:lnSpc>
              <a:spcAft>
                <a:spcPts val="1000"/>
              </a:spcAft>
              <a:buFont typeface="+mj-lt"/>
              <a:buAutoNum type="arabicPeriod" startAt="2"/>
              <a:tabLst>
                <a:tab pos="457200" algn="l"/>
              </a:tabLst>
            </a:pPr>
            <a:r>
              <a:rPr lang="ru-RU" dirty="0">
                <a:latin typeface="Calibri"/>
                <a:ea typeface="Calibri"/>
                <a:cs typeface="Times New Roman"/>
              </a:rPr>
              <a:t>«Рисуем» линии на шее по направлению от подбородка к груди – повторяем 3 раза.</a:t>
            </a:r>
          </a:p>
          <a:p>
            <a:pPr marL="342900" lvl="0" indent="-342900">
              <a:lnSpc>
                <a:spcPct val="115000"/>
              </a:lnSpc>
              <a:spcAft>
                <a:spcPts val="1000"/>
              </a:spcAft>
              <a:buFont typeface="+mj-lt"/>
              <a:buAutoNum type="arabicPeriod" startAt="2"/>
              <a:tabLst>
                <a:tab pos="457200" algn="l"/>
              </a:tabLst>
            </a:pPr>
            <a:r>
              <a:rPr lang="ru-RU" dirty="0">
                <a:latin typeface="Calibri"/>
                <a:ea typeface="Calibri"/>
                <a:cs typeface="Times New Roman"/>
              </a:rPr>
              <a:t>«Пошел дождик» - легонько постукиваем пальцами по лицу, как будто играя на пианино.</a:t>
            </a:r>
          </a:p>
          <a:p>
            <a:pPr marL="342900" lvl="0" indent="-342900">
              <a:lnSpc>
                <a:spcPct val="115000"/>
              </a:lnSpc>
              <a:spcAft>
                <a:spcPts val="1000"/>
              </a:spcAft>
              <a:buFont typeface="+mj-lt"/>
              <a:buAutoNum type="arabicPeriod" startAt="2"/>
              <a:tabLst>
                <a:tab pos="457200" algn="l"/>
              </a:tabLst>
            </a:pPr>
            <a:r>
              <a:rPr lang="ru-RU" dirty="0">
                <a:latin typeface="Calibri"/>
                <a:ea typeface="Calibri"/>
                <a:cs typeface="Times New Roman"/>
              </a:rPr>
              <a:t>«Вытираем с лица потекшую краску», легонько проводя по лицу ладонями, предварительно разогрев их, потерев друг об друга.</a:t>
            </a:r>
          </a:p>
          <a:p>
            <a:pPr marL="342900" lvl="0" indent="-342900">
              <a:lnSpc>
                <a:spcPct val="115000"/>
              </a:lnSpc>
              <a:spcAft>
                <a:spcPts val="1000"/>
              </a:spcAft>
              <a:buFont typeface="+mj-lt"/>
              <a:buAutoNum type="arabicPeriod" startAt="2"/>
              <a:tabLst>
                <a:tab pos="457200" algn="l"/>
              </a:tabLst>
            </a:pPr>
            <a:r>
              <a:rPr lang="ru-RU" dirty="0" smtClean="0">
                <a:latin typeface="Calibri"/>
                <a:ea typeface="Calibri"/>
                <a:cs typeface="Times New Roman"/>
              </a:rPr>
              <a:t>«Стряхиваем с рук оставшиеся капельки воды», опустив руки вниз.</a:t>
            </a:r>
          </a:p>
          <a:p>
            <a:r>
              <a:rPr lang="ru-RU" dirty="0">
                <a:latin typeface="Calibri"/>
                <a:ea typeface="Calibri"/>
                <a:cs typeface="Times New Roman"/>
              </a:rPr>
              <a:t/>
            </a:r>
            <a:br>
              <a:rPr lang="ru-RU" dirty="0">
                <a:latin typeface="Calibri"/>
                <a:ea typeface="Calibri"/>
                <a:cs typeface="Times New Roman"/>
              </a:rPr>
            </a:br>
            <a:endParaRPr lang="ru-RU" dirty="0"/>
          </a:p>
        </p:txBody>
      </p:sp>
    </p:spTree>
    <p:extLst>
      <p:ext uri="{BB962C8B-B14F-4D97-AF65-F5344CB8AC3E}">
        <p14:creationId xmlns:p14="http://schemas.microsoft.com/office/powerpoint/2010/main" val="3071950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908720"/>
            <a:ext cx="4752528" cy="369332"/>
          </a:xfrm>
          <a:prstGeom prst="rect">
            <a:avLst/>
          </a:prstGeom>
          <a:noFill/>
        </p:spPr>
        <p:txBody>
          <a:bodyPr wrap="square" rtlCol="0">
            <a:spAutoFit/>
          </a:bodyPr>
          <a:lstStyle/>
          <a:p>
            <a:endParaRPr lang="ru-RU" dirty="0"/>
          </a:p>
        </p:txBody>
      </p:sp>
      <p:sp>
        <p:nvSpPr>
          <p:cNvPr id="3" name="Прямоугольник 2"/>
          <p:cNvSpPr/>
          <p:nvPr/>
        </p:nvSpPr>
        <p:spPr>
          <a:xfrm>
            <a:off x="179512" y="332656"/>
            <a:ext cx="8424936" cy="5702074"/>
          </a:xfrm>
          <a:prstGeom prst="rect">
            <a:avLst/>
          </a:prstGeom>
        </p:spPr>
        <p:txBody>
          <a:bodyPr wrap="square">
            <a:spAutoFit/>
          </a:bodyPr>
          <a:lstStyle/>
          <a:p>
            <a:pPr>
              <a:lnSpc>
                <a:spcPct val="115000"/>
              </a:lnSpc>
              <a:spcAft>
                <a:spcPts val="1000"/>
              </a:spcAft>
            </a:pPr>
            <a:r>
              <a:rPr lang="ru-RU" sz="2000" u="sng" dirty="0" smtClean="0">
                <a:effectLst/>
                <a:latin typeface="Calibri"/>
                <a:ea typeface="Calibri"/>
                <a:cs typeface="Times New Roman"/>
              </a:rPr>
              <a:t>Самомассаж для дошкольника</a:t>
            </a:r>
          </a:p>
          <a:p>
            <a:pPr>
              <a:lnSpc>
                <a:spcPct val="115000"/>
              </a:lnSpc>
              <a:spcAft>
                <a:spcPts val="1000"/>
              </a:spcAft>
            </a:pPr>
            <a:r>
              <a:rPr lang="ru-RU" dirty="0" smtClean="0">
                <a:solidFill>
                  <a:schemeClr val="tx2">
                    <a:lumMod val="10000"/>
                  </a:schemeClr>
                </a:solidFill>
                <a:effectLst/>
                <a:latin typeface="Calibri"/>
                <a:ea typeface="Calibri"/>
                <a:cs typeface="Times New Roman"/>
              </a:rPr>
              <a:t>1.«Массаж живота» </a:t>
            </a:r>
            <a:r>
              <a:rPr lang="ru-RU" dirty="0" smtClean="0">
                <a:effectLst/>
                <a:latin typeface="Calibri"/>
                <a:ea typeface="Calibri"/>
                <a:cs typeface="Times New Roman"/>
              </a:rPr>
              <a:t>(скульптор замешивает глину). Поглаживание животика по часовой стрелке, пощипывание, похлопывание ребром ладони и кулачком. Цель – улучшить работу кишечника. С левой стороны пальчиками нажимаем более глубоко, проверяем «готовность глины» (воздействие на сигмовидную кишку).</a:t>
            </a:r>
          </a:p>
          <a:p>
            <a:pPr>
              <a:lnSpc>
                <a:spcPct val="115000"/>
              </a:lnSpc>
              <a:spcAft>
                <a:spcPts val="1000"/>
              </a:spcAft>
            </a:pPr>
            <a:r>
              <a:rPr lang="ru-RU" dirty="0" smtClean="0">
                <a:solidFill>
                  <a:schemeClr val="bg1"/>
                </a:solidFill>
                <a:effectLst/>
                <a:latin typeface="Calibri"/>
                <a:ea typeface="Calibri"/>
                <a:cs typeface="Times New Roman"/>
              </a:rPr>
              <a:t>2. «Пуговицы» («Замочек»). </a:t>
            </a:r>
            <a:r>
              <a:rPr lang="ru-RU" dirty="0" smtClean="0">
                <a:effectLst/>
                <a:latin typeface="Calibri"/>
                <a:ea typeface="Calibri"/>
                <a:cs typeface="Times New Roman"/>
              </a:rPr>
              <a:t>Выполняется сидя, ноги согнуты «по-турецки». Ставим пальчики пониже ямочки на шее (район щитовидной железы) 8 точек – вниз к солнечному сплетению, и вращательными, надавливающими движениями выполняем массаж (3 р)</a:t>
            </a:r>
          </a:p>
          <a:p>
            <a:pPr>
              <a:lnSpc>
                <a:spcPct val="115000"/>
              </a:lnSpc>
              <a:spcAft>
                <a:spcPts val="1000"/>
              </a:spcAft>
            </a:pPr>
            <a:r>
              <a:rPr lang="ru-RU" dirty="0" smtClean="0">
                <a:effectLst/>
                <a:latin typeface="Calibri"/>
                <a:ea typeface="Calibri"/>
                <a:cs typeface="Times New Roman"/>
              </a:rPr>
              <a:t>3</a:t>
            </a:r>
            <a:r>
              <a:rPr lang="ru-RU" dirty="0" smtClean="0">
                <a:solidFill>
                  <a:schemeClr val="bg1"/>
                </a:solidFill>
                <a:effectLst/>
                <a:latin typeface="Calibri"/>
                <a:ea typeface="Calibri"/>
                <a:cs typeface="Times New Roman"/>
              </a:rPr>
              <a:t>.«Большие уши»: </a:t>
            </a:r>
            <a:r>
              <a:rPr lang="ru-RU" dirty="0" smtClean="0">
                <a:effectLst/>
                <a:latin typeface="Calibri"/>
                <a:ea typeface="Calibri"/>
                <a:cs typeface="Times New Roman"/>
              </a:rPr>
              <a:t>поглаживаем или растираем ушные раковины от мочки к верхней части раковины (8х3р.) или поглаживаем ушные раковины, лепим ушки внутри по бороздкам, «примазываем» их (за ушами).</a:t>
            </a:r>
          </a:p>
          <a:p>
            <a:pPr>
              <a:lnSpc>
                <a:spcPct val="115000"/>
              </a:lnSpc>
              <a:spcAft>
                <a:spcPts val="1000"/>
              </a:spcAft>
            </a:pPr>
            <a:r>
              <a:rPr lang="ru-RU" dirty="0" smtClean="0">
                <a:effectLst/>
                <a:latin typeface="Calibri"/>
                <a:ea typeface="Calibri"/>
                <a:cs typeface="Times New Roman"/>
              </a:rPr>
              <a:t>4</a:t>
            </a:r>
            <a:r>
              <a:rPr lang="ru-RU" dirty="0" smtClean="0">
                <a:solidFill>
                  <a:schemeClr val="bg1"/>
                </a:solidFill>
                <a:effectLst/>
                <a:latin typeface="Calibri"/>
                <a:ea typeface="Calibri"/>
                <a:cs typeface="Times New Roman"/>
              </a:rPr>
              <a:t>.«Моем голову». </a:t>
            </a:r>
            <a:r>
              <a:rPr lang="ru-RU" dirty="0" smtClean="0">
                <a:effectLst/>
                <a:latin typeface="Calibri"/>
                <a:ea typeface="Calibri"/>
                <a:cs typeface="Times New Roman"/>
              </a:rPr>
              <a:t>Поза сидя на коврике, ноги расставлены на ширине плеч. Прорабатываем активные точки на голове сильным нажатием пальцев (моем голову). Как «граблями», ведем к середине головы, затем расчесываем пальчиками волосы, спиральными движениями ведем от висков к затылку.</a:t>
            </a:r>
            <a:endParaRPr lang="ru-RU" dirty="0">
              <a:effectLst/>
              <a:latin typeface="Calibri"/>
              <a:ea typeface="Calibri"/>
              <a:cs typeface="Times New Roman"/>
            </a:endParaRPr>
          </a:p>
        </p:txBody>
      </p:sp>
    </p:spTree>
    <p:extLst>
      <p:ext uri="{BB962C8B-B14F-4D97-AF65-F5344CB8AC3E}">
        <p14:creationId xmlns:p14="http://schemas.microsoft.com/office/powerpoint/2010/main" val="2746586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P1010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7" y="-1"/>
            <a:ext cx="9130083" cy="684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923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23892"/>
          </a:xfrm>
          <a:prstGeom prst="rect">
            <a:avLst/>
          </a:prstGeom>
          <a:noFill/>
        </p:spPr>
        <p:txBody>
          <a:bodyPr wrap="square" rtlCol="0">
            <a:spAutoFit/>
          </a:bodyPr>
          <a:lstStyle/>
          <a:p>
            <a:pPr>
              <a:lnSpc>
                <a:spcPct val="115000"/>
              </a:lnSpc>
              <a:spcAft>
                <a:spcPts val="1000"/>
              </a:spcAft>
            </a:pPr>
            <a:r>
              <a:rPr lang="ru-RU" b="1" dirty="0" smtClean="0">
                <a:solidFill>
                  <a:schemeClr val="bg1"/>
                </a:solidFill>
                <a:effectLst/>
                <a:latin typeface="Calibri"/>
                <a:ea typeface="Calibri"/>
                <a:cs typeface="Times New Roman"/>
              </a:rPr>
              <a:t>5.«Моем руки». </a:t>
            </a:r>
            <a:r>
              <a:rPr lang="ru-RU" dirty="0" smtClean="0">
                <a:effectLst/>
                <a:latin typeface="Calibri"/>
                <a:ea typeface="Calibri"/>
                <a:cs typeface="Times New Roman"/>
              </a:rPr>
              <a:t>Моем кисти рук, сильно трем ладошки до ощущения сильного тепла, надавливая каждый палец. Фалангами пальцев одной руки трем по </a:t>
            </a:r>
            <a:r>
              <a:rPr lang="ru-RU" dirty="0" err="1" smtClean="0">
                <a:effectLst/>
                <a:latin typeface="Calibri"/>
                <a:ea typeface="Calibri"/>
                <a:cs typeface="Times New Roman"/>
              </a:rPr>
              <a:t>ноготочкам</a:t>
            </a:r>
            <a:r>
              <a:rPr lang="ru-RU" dirty="0" smtClean="0">
                <a:effectLst/>
                <a:latin typeface="Calibri"/>
                <a:ea typeface="Calibri"/>
                <a:cs typeface="Times New Roman"/>
              </a:rPr>
              <a:t> другой.</a:t>
            </a:r>
          </a:p>
          <a:p>
            <a:pPr>
              <a:lnSpc>
                <a:spcPct val="115000"/>
              </a:lnSpc>
              <a:spcAft>
                <a:spcPts val="1000"/>
              </a:spcAft>
            </a:pPr>
            <a:r>
              <a:rPr lang="ru-RU" b="1" dirty="0" smtClean="0">
                <a:solidFill>
                  <a:schemeClr val="bg1"/>
                </a:solidFill>
                <a:effectLst/>
                <a:latin typeface="Calibri"/>
                <a:ea typeface="Calibri"/>
                <a:cs typeface="Times New Roman"/>
              </a:rPr>
              <a:t>6.«Комарики»: </a:t>
            </a:r>
            <a:r>
              <a:rPr lang="ru-RU" dirty="0" smtClean="0">
                <a:effectLst/>
                <a:latin typeface="Calibri"/>
                <a:ea typeface="Calibri"/>
                <a:cs typeface="Times New Roman"/>
              </a:rPr>
              <a:t>пощипывание, похлопывание, поглаживание рук, ног (от периферии к центру)</a:t>
            </a:r>
          </a:p>
          <a:p>
            <a:pPr>
              <a:lnSpc>
                <a:spcPct val="115000"/>
              </a:lnSpc>
              <a:spcAft>
                <a:spcPts val="1000"/>
              </a:spcAft>
            </a:pPr>
            <a:r>
              <a:rPr lang="ru-RU" b="1" dirty="0" smtClean="0">
                <a:solidFill>
                  <a:schemeClr val="bg1"/>
                </a:solidFill>
                <a:effectLst/>
                <a:latin typeface="Calibri"/>
                <a:ea typeface="Calibri"/>
                <a:cs typeface="Times New Roman"/>
              </a:rPr>
              <a:t>7.«Рука-мочалка». </a:t>
            </a:r>
            <a:r>
              <a:rPr lang="ru-RU" dirty="0" smtClean="0">
                <a:effectLst/>
                <a:latin typeface="Calibri"/>
                <a:ea typeface="Calibri"/>
                <a:cs typeface="Times New Roman"/>
              </a:rPr>
              <a:t>Поза - сидя на ковре, ноги согнуты «по-турецки», в руке небольшая </a:t>
            </a:r>
            <a:r>
              <a:rPr lang="ru-RU" dirty="0" err="1" smtClean="0">
                <a:effectLst/>
                <a:latin typeface="Calibri"/>
                <a:ea typeface="Calibri"/>
                <a:cs typeface="Times New Roman"/>
              </a:rPr>
              <a:t>мочалочка</a:t>
            </a:r>
            <a:r>
              <a:rPr lang="ru-RU" dirty="0" smtClean="0">
                <a:effectLst/>
                <a:latin typeface="Calibri"/>
                <a:ea typeface="Calibri"/>
                <a:cs typeface="Times New Roman"/>
              </a:rPr>
              <a:t>. Трем «рукой- мочалкой» всю руку до плеча, сильно нажимаем на мышцы плеча, предплечья; «смываем водой мыло» – ведем одной рукой вдоль второй руки вверх и затем ладошкой вниз, стряхиваем «воду». При этом происходит возбуждение мышц рук и прочистка энергетических каналов рук.</a:t>
            </a:r>
          </a:p>
          <a:p>
            <a:pPr>
              <a:lnSpc>
                <a:spcPct val="115000"/>
              </a:lnSpc>
              <a:spcAft>
                <a:spcPts val="1000"/>
              </a:spcAft>
            </a:pPr>
            <a:r>
              <a:rPr lang="ru-RU" b="1" dirty="0" smtClean="0">
                <a:solidFill>
                  <a:schemeClr val="bg1"/>
                </a:solidFill>
                <a:effectLst/>
                <a:latin typeface="Calibri"/>
                <a:ea typeface="Calibri"/>
                <a:cs typeface="Times New Roman"/>
              </a:rPr>
              <a:t>8.«Стиральная доска» </a:t>
            </a:r>
            <a:r>
              <a:rPr lang="ru-RU" dirty="0" smtClean="0">
                <a:effectLst/>
                <a:latin typeface="Calibri"/>
                <a:ea typeface="Calibri"/>
                <a:cs typeface="Times New Roman"/>
              </a:rPr>
              <a:t>оказывает воздействие на внутренние органы: сердце, легкие, печень, кишечник. Создается ощущение легкости и радости внутри организма.</a:t>
            </a:r>
          </a:p>
          <a:p>
            <a:pPr>
              <a:lnSpc>
                <a:spcPct val="115000"/>
              </a:lnSpc>
              <a:spcAft>
                <a:spcPts val="1000"/>
              </a:spcAft>
            </a:pPr>
            <a:r>
              <a:rPr lang="ru-RU" b="1" dirty="0" smtClean="0">
                <a:solidFill>
                  <a:schemeClr val="bg1"/>
                </a:solidFill>
                <a:effectLst/>
                <a:latin typeface="Calibri"/>
                <a:ea typeface="Calibri"/>
                <a:cs typeface="Times New Roman"/>
              </a:rPr>
              <a:t>9.«Массаж стопы ног». </a:t>
            </a:r>
            <a:r>
              <a:rPr lang="ru-RU" dirty="0" smtClean="0">
                <a:effectLst/>
                <a:latin typeface="Calibri"/>
                <a:ea typeface="Calibri"/>
                <a:cs typeface="Times New Roman"/>
              </a:rPr>
              <a:t>Подтягиваем к себе стопу левой ноги, разминаем пальцы. Подушечками пальцев сильно нажимаем на пятку, растираем стопу, похлопываем по пяткам ребром ладони, стопой делаем вращательные движения, вытягиваем вперед пальцы, затем пятку.</a:t>
            </a:r>
          </a:p>
          <a:p>
            <a:pPr>
              <a:lnSpc>
                <a:spcPct val="115000"/>
              </a:lnSpc>
              <a:spcAft>
                <a:spcPts val="1000"/>
              </a:spcAft>
            </a:pPr>
            <a:r>
              <a:rPr lang="ru-RU" b="1" dirty="0" smtClean="0">
                <a:solidFill>
                  <a:schemeClr val="bg1"/>
                </a:solidFill>
                <a:effectLst/>
                <a:latin typeface="Calibri"/>
                <a:ea typeface="Calibri"/>
                <a:cs typeface="Times New Roman"/>
              </a:rPr>
              <a:t>10.«Надеваем чулок», </a:t>
            </a:r>
            <a:r>
              <a:rPr lang="ru-RU" dirty="0" smtClean="0">
                <a:effectLst/>
                <a:latin typeface="Calibri"/>
                <a:ea typeface="Calibri"/>
                <a:cs typeface="Times New Roman"/>
              </a:rPr>
              <a:t>затем снимаем его и сбрасываем, встряхивая руки.</a:t>
            </a:r>
          </a:p>
          <a:p>
            <a:pPr>
              <a:lnSpc>
                <a:spcPct val="115000"/>
              </a:lnSpc>
              <a:spcAft>
                <a:spcPts val="1000"/>
              </a:spcAft>
            </a:pPr>
            <a:r>
              <a:rPr lang="ru-RU" b="1" dirty="0" smtClean="0">
                <a:solidFill>
                  <a:schemeClr val="bg1"/>
                </a:solidFill>
                <a:effectLst/>
                <a:latin typeface="Calibri"/>
                <a:ea typeface="Calibri"/>
                <a:cs typeface="Times New Roman"/>
              </a:rPr>
              <a:t>11.«Надеваем перчатки» </a:t>
            </a:r>
            <a:r>
              <a:rPr lang="ru-RU" dirty="0" smtClean="0">
                <a:effectLst/>
                <a:latin typeface="Calibri"/>
                <a:ea typeface="Calibri"/>
                <a:cs typeface="Times New Roman"/>
              </a:rPr>
              <a:t>- поглаживание пальцев рук от ногтей до ладони.</a:t>
            </a:r>
          </a:p>
          <a:p>
            <a:pPr>
              <a:lnSpc>
                <a:spcPct val="115000"/>
              </a:lnSpc>
              <a:spcAft>
                <a:spcPts val="1000"/>
              </a:spcAft>
            </a:pPr>
            <a:r>
              <a:rPr lang="ru-RU" dirty="0" smtClean="0">
                <a:effectLst/>
                <a:latin typeface="Calibri"/>
                <a:ea typeface="Calibri"/>
                <a:cs typeface="Times New Roman"/>
              </a:rPr>
              <a:t> </a:t>
            </a:r>
            <a:endParaRPr lang="ru-RU" dirty="0">
              <a:effectLst/>
              <a:latin typeface="Calibri"/>
              <a:ea typeface="Calibri"/>
              <a:cs typeface="Times New Roman"/>
            </a:endParaRPr>
          </a:p>
        </p:txBody>
      </p:sp>
    </p:spTree>
    <p:extLst>
      <p:ext uri="{BB962C8B-B14F-4D97-AF65-F5344CB8AC3E}">
        <p14:creationId xmlns:p14="http://schemas.microsoft.com/office/powerpoint/2010/main" val="2417075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P1060437.JPG"/>
          <p:cNvPicPr>
            <a:picLocks noChangeAspect="1"/>
          </p:cNvPicPr>
          <p:nvPr/>
        </p:nvPicPr>
        <p:blipFill>
          <a:blip r:embed="rId2" cstate="print"/>
          <a:stretch>
            <a:fillRect/>
          </a:stretch>
        </p:blipFill>
        <p:spPr>
          <a:xfrm>
            <a:off x="179512" y="1214422"/>
            <a:ext cx="8964488" cy="5526946"/>
          </a:xfrm>
          <a:prstGeom prst="rect">
            <a:avLst/>
          </a:prstGeom>
        </p:spPr>
      </p:pic>
      <p:sp>
        <p:nvSpPr>
          <p:cNvPr id="3" name="TextBox 2"/>
          <p:cNvSpPr txBox="1"/>
          <p:nvPr/>
        </p:nvSpPr>
        <p:spPr>
          <a:xfrm>
            <a:off x="1259632" y="404664"/>
            <a:ext cx="6480720" cy="646331"/>
          </a:xfrm>
          <a:prstGeom prst="rect">
            <a:avLst/>
          </a:prstGeom>
          <a:noFill/>
        </p:spPr>
        <p:txBody>
          <a:bodyPr wrap="square" rtlCol="0">
            <a:spAutoFit/>
          </a:bodyPr>
          <a:lstStyle/>
          <a:p>
            <a:pPr algn="ctr"/>
            <a:r>
              <a:rPr lang="ru-RU" sz="3600" dirty="0">
                <a:solidFill>
                  <a:schemeClr val="bg1"/>
                </a:solidFill>
                <a:latin typeface="Calibri"/>
              </a:rPr>
              <a:t>Самомассаж от простуды</a:t>
            </a:r>
            <a:endParaRPr lang="ru-RU" dirty="0">
              <a:solidFill>
                <a:schemeClr val="bg1"/>
              </a:solidFill>
            </a:endParaRPr>
          </a:p>
        </p:txBody>
      </p:sp>
    </p:spTree>
    <p:extLst>
      <p:ext uri="{BB962C8B-B14F-4D97-AF65-F5344CB8AC3E}">
        <p14:creationId xmlns:p14="http://schemas.microsoft.com/office/powerpoint/2010/main" val="373785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908720"/>
            <a:ext cx="7704856" cy="4524315"/>
          </a:xfrm>
          <a:prstGeom prst="rect">
            <a:avLst/>
          </a:prstGeom>
          <a:noFill/>
        </p:spPr>
        <p:txBody>
          <a:bodyPr wrap="square" rtlCol="0">
            <a:spAutoFit/>
          </a:bodyPr>
          <a:lstStyle/>
          <a:p>
            <a:r>
              <a:rPr lang="ru-RU" b="1" dirty="0">
                <a:solidFill>
                  <a:srgbClr val="000000"/>
                </a:solidFill>
                <a:latin typeface="Arial"/>
              </a:rPr>
              <a:t>1. Разогревающий массаж.</a:t>
            </a:r>
            <a:endParaRPr lang="ru-RU" dirty="0">
              <a:solidFill>
                <a:srgbClr val="000000"/>
              </a:solidFill>
              <a:latin typeface="Arial"/>
            </a:endParaRPr>
          </a:p>
          <a:p>
            <a:r>
              <a:rPr lang="ru-RU" i="1" dirty="0">
                <a:solidFill>
                  <a:srgbClr val="000000"/>
                </a:solidFill>
                <a:latin typeface="Arial"/>
              </a:rPr>
              <a:t>Поглаживание</a:t>
            </a:r>
            <a:endParaRPr lang="ru-RU" dirty="0">
              <a:solidFill>
                <a:srgbClr val="000000"/>
              </a:solidFill>
              <a:latin typeface="Arial"/>
            </a:endParaRPr>
          </a:p>
          <a:p>
            <a:r>
              <a:rPr lang="ru-RU" dirty="0">
                <a:solidFill>
                  <a:srgbClr val="000000"/>
                </a:solidFill>
                <a:latin typeface="Arial"/>
              </a:rPr>
              <a:t>Дети сидят на коврике по-турецки. В начале занятия </a:t>
            </a:r>
            <a:r>
              <a:rPr lang="ru-RU" dirty="0" smtClean="0">
                <a:solidFill>
                  <a:srgbClr val="000000"/>
                </a:solidFill>
                <a:latin typeface="Arial"/>
              </a:rPr>
              <a:t>разогревают </a:t>
            </a:r>
            <a:r>
              <a:rPr lang="ru-RU" dirty="0">
                <a:solidFill>
                  <a:srgbClr val="000000"/>
                </a:solidFill>
                <a:latin typeface="Arial"/>
              </a:rPr>
              <a:t>ладошки, потирая их друг о друга, затем мягкими дви­жениями поглаживают шею от шейных позвонков к гортани (6—8 раз). В перерыве между поглаживаниями — медленное поворачивание головы вправо, влево. Далее </a:t>
            </a:r>
            <a:r>
              <a:rPr lang="ru-RU" dirty="0" smtClean="0">
                <a:solidFill>
                  <a:srgbClr val="000000"/>
                </a:solidFill>
                <a:latin typeface="Arial"/>
              </a:rPr>
              <a:t>поглаживают руки </a:t>
            </a:r>
            <a:r>
              <a:rPr lang="ru-RU" dirty="0">
                <a:solidFill>
                  <a:srgbClr val="000000"/>
                </a:solidFill>
                <a:latin typeface="Arial"/>
              </a:rPr>
              <a:t>от кисти до плеча. Сопровождают действия словами: «От кисти до плеча». Затем также поочередно поглаживают ноги, сопровождая действия словами: «От стопы до бедра».</a:t>
            </a:r>
          </a:p>
          <a:p>
            <a:r>
              <a:rPr lang="ru-RU" i="1" dirty="0">
                <a:solidFill>
                  <a:srgbClr val="000000"/>
                </a:solidFill>
                <a:latin typeface="Arial"/>
              </a:rPr>
              <a:t>Растирание и похлопывание</a:t>
            </a:r>
            <a:endParaRPr lang="ru-RU" dirty="0">
              <a:solidFill>
                <a:srgbClr val="000000"/>
              </a:solidFill>
              <a:latin typeface="Arial"/>
            </a:endParaRPr>
          </a:p>
          <a:p>
            <a:r>
              <a:rPr lang="ru-RU" dirty="0">
                <a:solidFill>
                  <a:srgbClr val="000000"/>
                </a:solidFill>
                <a:latin typeface="Arial"/>
              </a:rPr>
              <a:t>Растирание </a:t>
            </a:r>
            <a:r>
              <a:rPr lang="ru-RU" dirty="0" smtClean="0">
                <a:solidFill>
                  <a:srgbClr val="000000"/>
                </a:solidFill>
                <a:latin typeface="Arial"/>
              </a:rPr>
              <a:t>начинают </a:t>
            </a:r>
            <a:r>
              <a:rPr lang="ru-RU" dirty="0">
                <a:solidFill>
                  <a:srgbClr val="000000"/>
                </a:solidFill>
                <a:latin typeface="Arial"/>
              </a:rPr>
              <a:t>с шеи, затем руки и нога, голе­ни, бедра. Похлопывание </a:t>
            </a:r>
            <a:r>
              <a:rPr lang="ru-RU" dirty="0" smtClean="0">
                <a:solidFill>
                  <a:srgbClr val="000000"/>
                </a:solidFill>
                <a:latin typeface="Arial"/>
              </a:rPr>
              <a:t>производят </a:t>
            </a:r>
            <a:r>
              <a:rPr lang="ru-RU" dirty="0">
                <a:solidFill>
                  <a:srgbClr val="000000"/>
                </a:solidFill>
                <a:latin typeface="Arial"/>
              </a:rPr>
              <a:t>с рук. Необходимо обратить </a:t>
            </a:r>
            <a:r>
              <a:rPr lang="ru-RU" dirty="0" smtClean="0">
                <a:solidFill>
                  <a:srgbClr val="000000"/>
                </a:solidFill>
                <a:latin typeface="Arial"/>
              </a:rPr>
              <a:t>внимание, что </a:t>
            </a:r>
            <a:r>
              <a:rPr lang="ru-RU" dirty="0">
                <a:solidFill>
                  <a:srgbClr val="000000"/>
                </a:solidFill>
                <a:latin typeface="Arial"/>
              </a:rPr>
              <a:t>похлопывание мягких тканей рук и ног должно быть касательным. На заключительном этапе </a:t>
            </a:r>
            <a:r>
              <a:rPr lang="ru-RU" dirty="0" smtClean="0">
                <a:solidFill>
                  <a:srgbClr val="000000"/>
                </a:solidFill>
                <a:latin typeface="Arial"/>
              </a:rPr>
              <a:t>встают </a:t>
            </a:r>
            <a:r>
              <a:rPr lang="ru-RU" dirty="0">
                <a:solidFill>
                  <a:srgbClr val="000000"/>
                </a:solidFill>
                <a:latin typeface="Arial"/>
              </a:rPr>
              <a:t>на стопы и разогревают их, поочередно потирая о ковер, </a:t>
            </a:r>
            <a:endParaRPr lang="ru-RU" b="0" i="0" dirty="0">
              <a:solidFill>
                <a:srgbClr val="000000"/>
              </a:solidFill>
              <a:effectLst/>
              <a:latin typeface="Arial"/>
            </a:endParaRPr>
          </a:p>
        </p:txBody>
      </p:sp>
    </p:spTree>
    <p:extLst>
      <p:ext uri="{BB962C8B-B14F-4D97-AF65-F5344CB8AC3E}">
        <p14:creationId xmlns:p14="http://schemas.microsoft.com/office/powerpoint/2010/main" val="1808416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0"/>
            <a:ext cx="7776864" cy="5632311"/>
          </a:xfrm>
          <a:prstGeom prst="rect">
            <a:avLst/>
          </a:prstGeom>
          <a:noFill/>
        </p:spPr>
        <p:txBody>
          <a:bodyPr wrap="square" rtlCol="0">
            <a:spAutoFit/>
          </a:bodyPr>
          <a:lstStyle/>
          <a:p>
            <a:r>
              <a:rPr lang="ru-RU" b="1" dirty="0">
                <a:solidFill>
                  <a:srgbClr val="000000"/>
                </a:solidFill>
                <a:latin typeface="Arial"/>
              </a:rPr>
              <a:t>2. Парный массаж.</a:t>
            </a:r>
            <a:endParaRPr lang="ru-RU" dirty="0">
              <a:solidFill>
                <a:srgbClr val="000000"/>
              </a:solidFill>
              <a:latin typeface="Arial"/>
            </a:endParaRPr>
          </a:p>
          <a:p>
            <a:r>
              <a:rPr lang="ru-RU" dirty="0">
                <a:solidFill>
                  <a:srgbClr val="000000"/>
                </a:solidFill>
                <a:latin typeface="Arial"/>
              </a:rPr>
              <a:t>Предлагается детям выбрать себе пару и положение для вы­полнения массажа. Можно использовать гимнастические мячи (один ребенок лежит на мяче, другой, стоя, делает ему массаж). Можно выбрать положение лежа на полу (один ребенок лежит, другой делает массаж, сидя верхом или рядом на коленях).</a:t>
            </a:r>
          </a:p>
          <a:p>
            <a:r>
              <a:rPr lang="ru-RU" dirty="0">
                <a:solidFill>
                  <a:srgbClr val="000000"/>
                </a:solidFill>
                <a:latin typeface="Arial"/>
              </a:rPr>
              <a:t>Описание массажа:</a:t>
            </a:r>
          </a:p>
          <a:p>
            <a:r>
              <a:rPr lang="ru-RU" dirty="0">
                <a:solidFill>
                  <a:srgbClr val="000000"/>
                </a:solidFill>
                <a:latin typeface="Arial"/>
              </a:rPr>
              <a:t>—  разогревание своих ладошек;</a:t>
            </a:r>
          </a:p>
          <a:p>
            <a:r>
              <a:rPr lang="ru-RU" dirty="0">
                <a:solidFill>
                  <a:srgbClr val="000000"/>
                </a:solidFill>
                <a:latin typeface="Arial"/>
              </a:rPr>
              <a:t>—  поглаживание (от плеча до поясницы);</a:t>
            </a:r>
          </a:p>
          <a:p>
            <a:r>
              <a:rPr lang="ru-RU" dirty="0">
                <a:solidFill>
                  <a:srgbClr val="000000"/>
                </a:solidFill>
                <a:latin typeface="Arial"/>
              </a:rPr>
              <a:t>—  растирание (попеременно ладошками, елочкой);</a:t>
            </a:r>
          </a:p>
          <a:p>
            <a:r>
              <a:rPr lang="ru-RU" dirty="0">
                <a:solidFill>
                  <a:srgbClr val="000000"/>
                </a:solidFill>
                <a:latin typeface="Arial"/>
              </a:rPr>
              <a:t>—  поглаживание;</a:t>
            </a:r>
          </a:p>
          <a:p>
            <a:r>
              <a:rPr lang="ru-RU" dirty="0">
                <a:solidFill>
                  <a:srgbClr val="000000"/>
                </a:solidFill>
                <a:latin typeface="Arial"/>
              </a:rPr>
              <a:t>—  игровой массаж («Курочка поклевала», «Гуси пощипали»);</a:t>
            </a:r>
          </a:p>
          <a:p>
            <a:r>
              <a:rPr lang="ru-RU" dirty="0">
                <a:solidFill>
                  <a:srgbClr val="000000"/>
                </a:solidFill>
                <a:latin typeface="Arial"/>
              </a:rPr>
              <a:t>—  поглаживание;</a:t>
            </a:r>
          </a:p>
          <a:p>
            <a:r>
              <a:rPr lang="ru-RU" dirty="0">
                <a:solidFill>
                  <a:srgbClr val="000000"/>
                </a:solidFill>
                <a:latin typeface="Arial"/>
              </a:rPr>
              <a:t>—  игровое упражнение с вокализацией на выдохе (звук «а») «Слон прошел». Мягкой стороной кулачка дети постуки­вают по спине товарища. От плеч до середины спины и обрат­но до плеч. Лежащий ребенок произносит на выдохе «а»,</a:t>
            </a:r>
          </a:p>
          <a:p>
            <a:r>
              <a:rPr lang="ru-RU" dirty="0">
                <a:solidFill>
                  <a:srgbClr val="000000"/>
                </a:solidFill>
                <a:latin typeface="Arial"/>
              </a:rPr>
              <a:t>—  поглаживание.</a:t>
            </a:r>
          </a:p>
          <a:p>
            <a:r>
              <a:rPr lang="ru-RU" dirty="0">
                <a:solidFill>
                  <a:srgbClr val="000000"/>
                </a:solidFill>
                <a:latin typeface="Arial"/>
              </a:rPr>
              <a:t>Затем дети меняются местами, и массаж продолжается с другими ребятами.</a:t>
            </a:r>
            <a:endParaRPr lang="ru-RU" b="0" i="0" dirty="0">
              <a:solidFill>
                <a:srgbClr val="000000"/>
              </a:solidFill>
              <a:effectLst/>
              <a:latin typeface="Arial"/>
            </a:endParaRPr>
          </a:p>
        </p:txBody>
      </p:sp>
    </p:spTree>
    <p:extLst>
      <p:ext uri="{BB962C8B-B14F-4D97-AF65-F5344CB8AC3E}">
        <p14:creationId xmlns:p14="http://schemas.microsoft.com/office/powerpoint/2010/main" val="246220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476672"/>
            <a:ext cx="6768752" cy="6423297"/>
          </a:xfrm>
          <a:prstGeom prst="rect">
            <a:avLst/>
          </a:prstGeom>
          <a:noFill/>
        </p:spPr>
        <p:txBody>
          <a:bodyPr wrap="square" rtlCol="0">
            <a:spAutoFit/>
          </a:bodyPr>
          <a:lstStyle/>
          <a:p>
            <a:pPr>
              <a:lnSpc>
                <a:spcPct val="115000"/>
              </a:lnSpc>
              <a:spcAft>
                <a:spcPts val="1000"/>
              </a:spcAft>
            </a:pPr>
            <a:r>
              <a:rPr lang="ru-RU" sz="2400" dirty="0" smtClean="0">
                <a:effectLst/>
                <a:latin typeface="Calibri"/>
                <a:ea typeface="Calibri"/>
                <a:cs typeface="Times New Roman"/>
              </a:rPr>
              <a:t>Физкультурно-оздоровительная работа включает занятия физической культуры (3 раза в неделю, одно из них – физкультура на улице), утреннюю гигиеническую гимнастику, физкультурные досуги один раз в месяц, организацию двигательной активности в свободной деятельности.</a:t>
            </a:r>
          </a:p>
          <a:p>
            <a:pPr>
              <a:lnSpc>
                <a:spcPct val="115000"/>
              </a:lnSpc>
              <a:spcAft>
                <a:spcPts val="1000"/>
              </a:spcAft>
            </a:pPr>
            <a:r>
              <a:rPr lang="ru-RU" sz="2400" dirty="0" smtClean="0">
                <a:effectLst/>
                <a:latin typeface="Calibri"/>
                <a:ea typeface="Calibri"/>
                <a:cs typeface="Times New Roman"/>
              </a:rPr>
              <a:t> . Мы используем следующие виды занятий: традиционное, тренировочное, сюжетное (игровое), занятия ритмической гимнастикой, коррекционно-развивающее</a:t>
            </a:r>
          </a:p>
          <a:p>
            <a:pPr>
              <a:lnSpc>
                <a:spcPct val="115000"/>
              </a:lnSpc>
              <a:spcAft>
                <a:spcPts val="1000"/>
              </a:spcAft>
            </a:pPr>
            <a:r>
              <a:rPr lang="ru-RU" sz="2400" dirty="0" smtClean="0">
                <a:effectLst/>
                <a:latin typeface="Calibri"/>
                <a:ea typeface="Calibri"/>
                <a:cs typeface="Times New Roman"/>
              </a:rPr>
              <a:t>Ежедневно с детьми проводятся утренняя, бодрящая (гимнастика после сна), дыхательная гимнастики, гимнастика для глаз.</a:t>
            </a:r>
          </a:p>
          <a:p>
            <a:pPr>
              <a:lnSpc>
                <a:spcPct val="115000"/>
              </a:lnSpc>
              <a:spcAft>
                <a:spcPts val="1000"/>
              </a:spcAft>
            </a:pPr>
            <a:endParaRPr lang="ru-RU" sz="2400" dirty="0">
              <a:effectLst/>
              <a:latin typeface="Calibri"/>
              <a:ea typeface="Calibri"/>
              <a:cs typeface="Times New Roman"/>
            </a:endParaRPr>
          </a:p>
        </p:txBody>
      </p:sp>
    </p:spTree>
    <p:extLst>
      <p:ext uri="{BB962C8B-B14F-4D97-AF65-F5344CB8AC3E}">
        <p14:creationId xmlns:p14="http://schemas.microsoft.com/office/powerpoint/2010/main" val="994653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Рабочий стол\P10105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64"/>
            <a:ext cx="9293291" cy="696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79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404664"/>
            <a:ext cx="7125113" cy="748329"/>
          </a:xfrm>
        </p:spPr>
        <p:txBody>
          <a:bodyPr/>
          <a:lstStyle/>
          <a:p>
            <a:pPr algn="ctr"/>
            <a:r>
              <a:rPr lang="ru-RU" dirty="0" smtClean="0"/>
              <a:t>Утренняя гимнастика</a:t>
            </a:r>
            <a:endParaRPr lang="ru-RU" dirty="0"/>
          </a:p>
        </p:txBody>
      </p:sp>
      <p:sp>
        <p:nvSpPr>
          <p:cNvPr id="4" name="Прямоугольник 3"/>
          <p:cNvSpPr/>
          <p:nvPr/>
        </p:nvSpPr>
        <p:spPr>
          <a:xfrm>
            <a:off x="755576" y="1152993"/>
            <a:ext cx="6102424" cy="3985706"/>
          </a:xfrm>
          <a:prstGeom prst="rect">
            <a:avLst/>
          </a:prstGeom>
        </p:spPr>
        <p:txBody>
          <a:bodyPr wrap="square">
            <a:spAutoFit/>
          </a:bodyPr>
          <a:lstStyle/>
          <a:p>
            <a:pPr>
              <a:lnSpc>
                <a:spcPct val="115000"/>
              </a:lnSpc>
              <a:spcAft>
                <a:spcPts val="1000"/>
              </a:spcAft>
            </a:pPr>
            <a:r>
              <a:rPr lang="ru-RU" sz="2000" dirty="0" smtClean="0">
                <a:effectLst/>
                <a:latin typeface="Calibri"/>
                <a:ea typeface="Calibri"/>
                <a:cs typeface="Times New Roman"/>
              </a:rPr>
              <a:t>способствует повышению функционального состояния и работоспособности организма, развитию моторики, формированию правильной осанки, предупреждению плоскостопия. Как правило, проводится традиционная гимнастика, которая включает в себя простые гимнастические упражнения с предметами или без с обязательным введением дыхательных упражнений и коррекционная гимнастика (включает 3-4 специальных упражнения в соответствии с характером отклонений или нарушений в развитии детей).</a:t>
            </a:r>
            <a:endParaRPr lang="ru-RU" sz="2000" dirty="0">
              <a:effectLst/>
              <a:latin typeface="Calibri"/>
              <a:ea typeface="Calibri"/>
              <a:cs typeface="Times New Roman"/>
            </a:endParaRPr>
          </a:p>
        </p:txBody>
      </p:sp>
    </p:spTree>
    <p:extLst>
      <p:ext uri="{BB962C8B-B14F-4D97-AF65-F5344CB8AC3E}">
        <p14:creationId xmlns:p14="http://schemas.microsoft.com/office/powerpoint/2010/main" val="4212921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nattik.ru/wp-content/uploads/2010/09/zaryadka_utro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878000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attik.ru/wp-content/uploads/2010/09/zaryadka_utr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884368" cy="664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189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attik.ru/wp-content/uploads/2010/09/zaryadka_utr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72400" cy="7008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007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nattik.ru/wp-content/uploads/2010/09/zaryadka_utr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283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4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058430"/>
            <a:ext cx="8064896" cy="4524315"/>
          </a:xfrm>
          <a:prstGeom prst="rect">
            <a:avLst/>
          </a:prstGeom>
          <a:noFill/>
        </p:spPr>
        <p:txBody>
          <a:bodyPr wrap="square" rtlCol="0">
            <a:spAutoFit/>
          </a:bodyPr>
          <a:lstStyle/>
          <a:p>
            <a:pPr marR="27940" indent="270510" algn="just"/>
            <a:r>
              <a:rPr lang="ru-RU" b="0" i="0" dirty="0" smtClean="0">
                <a:solidFill>
                  <a:srgbClr val="000000"/>
                </a:solidFill>
                <a:effectLst/>
                <a:latin typeface="Times New Roman"/>
              </a:rPr>
              <a:t>При проведении зрительной гимнастики необходимо соблюдать </a:t>
            </a:r>
            <a:r>
              <a:rPr lang="ru-RU" b="1" i="1" dirty="0" smtClean="0">
                <a:solidFill>
                  <a:srgbClr val="000000"/>
                </a:solidFill>
                <a:effectLst/>
                <a:latin typeface="Times New Roman"/>
              </a:rPr>
              <a:t>общие правила</a:t>
            </a:r>
            <a:r>
              <a:rPr lang="ru-RU" b="0" i="0" dirty="0" smtClean="0">
                <a:solidFill>
                  <a:srgbClr val="000000"/>
                </a:solidFill>
                <a:effectLst/>
                <a:latin typeface="Times New Roman"/>
              </a:rPr>
              <a:t>:</a:t>
            </a:r>
            <a:endParaRPr lang="ru-RU" sz="1600" b="0" i="0" dirty="0" smtClean="0">
              <a:solidFill>
                <a:srgbClr val="000000"/>
              </a:solidFill>
              <a:effectLst/>
              <a:latin typeface="Times New Roman"/>
            </a:endParaRPr>
          </a:p>
          <a:p>
            <a:pPr marR="27940" indent="270510" algn="just"/>
            <a:r>
              <a:rPr lang="ru-RU" b="0" i="0" dirty="0" smtClean="0">
                <a:solidFill>
                  <a:srgbClr val="000000"/>
                </a:solidFill>
                <a:effectLst/>
                <a:latin typeface="Times New Roman"/>
              </a:rPr>
              <a:t>- всегда снимать очки</a:t>
            </a:r>
            <a:endParaRPr lang="ru-RU" sz="1600" b="0" i="0" dirty="0" smtClean="0">
              <a:solidFill>
                <a:srgbClr val="000000"/>
              </a:solidFill>
              <a:effectLst/>
              <a:latin typeface="Times New Roman"/>
            </a:endParaRPr>
          </a:p>
          <a:p>
            <a:pPr marR="27940" indent="270510" algn="just"/>
            <a:r>
              <a:rPr lang="ru-RU" b="0" i="0" dirty="0" smtClean="0">
                <a:solidFill>
                  <a:srgbClr val="000000"/>
                </a:solidFill>
                <a:effectLst/>
                <a:latin typeface="Times New Roman"/>
              </a:rPr>
              <a:t>- сидеть (стоять) прямо, не напрягаться расслабить плечи и опустить их</a:t>
            </a:r>
            <a:endParaRPr lang="ru-RU" sz="1600" b="0" i="0" dirty="0" smtClean="0">
              <a:solidFill>
                <a:srgbClr val="000000"/>
              </a:solidFill>
              <a:effectLst/>
              <a:latin typeface="Times New Roman"/>
            </a:endParaRPr>
          </a:p>
          <a:p>
            <a:pPr marR="27940" indent="270510" algn="just"/>
            <a:r>
              <a:rPr lang="ru-RU" b="0" i="0" dirty="0" smtClean="0">
                <a:solidFill>
                  <a:srgbClr val="000000"/>
                </a:solidFill>
                <a:effectLst/>
                <a:latin typeface="Times New Roman"/>
              </a:rPr>
              <a:t>- следить за дыханием оно должно быть глубоким  и равномерным</a:t>
            </a:r>
            <a:endParaRPr lang="ru-RU" sz="1600" b="0" i="0" dirty="0" smtClean="0">
              <a:solidFill>
                <a:srgbClr val="000000"/>
              </a:solidFill>
              <a:effectLst/>
              <a:latin typeface="Times New Roman"/>
            </a:endParaRPr>
          </a:p>
          <a:p>
            <a:pPr marR="27940" indent="270510" algn="just"/>
            <a:r>
              <a:rPr lang="ru-RU" b="0" i="0" dirty="0" smtClean="0">
                <a:solidFill>
                  <a:srgbClr val="000000"/>
                </a:solidFill>
                <a:effectLst/>
                <a:latin typeface="Times New Roman"/>
              </a:rPr>
              <a:t>- сосредоточить все внимание на глазах</a:t>
            </a:r>
            <a:endParaRPr lang="ru-RU" sz="1600" b="0" i="0" dirty="0" smtClean="0">
              <a:solidFill>
                <a:srgbClr val="000000"/>
              </a:solidFill>
              <a:effectLst/>
              <a:latin typeface="Times New Roman"/>
            </a:endParaRPr>
          </a:p>
          <a:p>
            <a:pPr marR="27940" indent="270510" algn="just"/>
            <a:r>
              <a:rPr lang="ru-RU" b="0" i="0" dirty="0" smtClean="0">
                <a:solidFill>
                  <a:srgbClr val="000000"/>
                </a:solidFill>
                <a:effectLst/>
                <a:latin typeface="Times New Roman"/>
              </a:rPr>
              <a:t>- после выполнения упражнения хорошо потянуться, от души зевнуть и часто поморгать.</a:t>
            </a:r>
            <a:endParaRPr lang="ru-RU" sz="1600" b="0" i="0" dirty="0" smtClean="0">
              <a:solidFill>
                <a:srgbClr val="000000"/>
              </a:solidFill>
              <a:effectLst/>
              <a:latin typeface="Times New Roman"/>
            </a:endParaRPr>
          </a:p>
          <a:p>
            <a:pPr indent="270510" algn="just"/>
            <a:r>
              <a:rPr lang="ru-RU" b="0" i="0" dirty="0" smtClean="0">
                <a:solidFill>
                  <a:srgbClr val="000000"/>
                </a:solidFill>
                <a:effectLst/>
                <a:latin typeface="Times New Roman"/>
              </a:rPr>
              <a:t>Цель зрительной гимнастики – включить в динамическую работу глазные мышцы, бездеятельные при выполнении заданий, и наоборот – расслабить те глазные мышцы, на которые падает основная нагрузка.</a:t>
            </a:r>
            <a:endParaRPr lang="ru-RU" sz="1600" b="0" i="0" dirty="0" smtClean="0">
              <a:solidFill>
                <a:srgbClr val="000000"/>
              </a:solidFill>
              <a:effectLst/>
              <a:latin typeface="Times New Roman"/>
            </a:endParaRPr>
          </a:p>
          <a:p>
            <a:pPr indent="270510" algn="just"/>
            <a:r>
              <a:rPr lang="ru-RU" b="0" i="0" dirty="0" smtClean="0">
                <a:solidFill>
                  <a:srgbClr val="000000"/>
                </a:solidFill>
                <a:effectLst/>
                <a:latin typeface="Times New Roman"/>
              </a:rPr>
              <a:t>Гимнастика для глаз снимает зрительное напряжение, повышает зрительную работоспособность, улучшает кровообращение и способствует предупреждению нарушений зрения и развития глазных заболеваний, а также более быстрому восстановлению работоспособности и эффективному усвоению учебного материала.</a:t>
            </a:r>
            <a:endParaRPr lang="ru-RU" sz="1600" b="0" i="0" dirty="0">
              <a:solidFill>
                <a:srgbClr val="000000"/>
              </a:solidFill>
              <a:effectLst/>
              <a:latin typeface="Times New Roman"/>
            </a:endParaRPr>
          </a:p>
        </p:txBody>
      </p:sp>
      <p:sp>
        <p:nvSpPr>
          <p:cNvPr id="3" name="Прямоугольник 2"/>
          <p:cNvSpPr/>
          <p:nvPr/>
        </p:nvSpPr>
        <p:spPr>
          <a:xfrm>
            <a:off x="395536" y="116633"/>
            <a:ext cx="7560840" cy="941796"/>
          </a:xfrm>
          <a:prstGeom prst="rect">
            <a:avLst/>
          </a:prstGeom>
        </p:spPr>
        <p:txBody>
          <a:bodyPr wrap="square">
            <a:spAutoFit/>
          </a:bodyPr>
          <a:lstStyle/>
          <a:p>
            <a:pPr algn="ctr">
              <a:lnSpc>
                <a:spcPct val="115000"/>
              </a:lnSpc>
              <a:spcAft>
                <a:spcPts val="1000"/>
              </a:spcAft>
            </a:pPr>
            <a:r>
              <a:rPr lang="ru-RU" sz="2400" u="sng" dirty="0" smtClean="0">
                <a:effectLst/>
                <a:latin typeface="Calibri"/>
                <a:ea typeface="Calibri"/>
                <a:cs typeface="Times New Roman"/>
              </a:rPr>
              <a:t>Гимнастика для глаз</a:t>
            </a:r>
            <a:r>
              <a:rPr lang="ru-RU" sz="2400" dirty="0" smtClean="0">
                <a:effectLst/>
                <a:latin typeface="Calibri"/>
                <a:ea typeface="Calibri"/>
                <a:cs typeface="Times New Roman"/>
              </a:rPr>
              <a:t> – </a:t>
            </a:r>
            <a:r>
              <a:rPr lang="ru-RU" sz="2400" dirty="0" err="1" smtClean="0">
                <a:effectLst/>
                <a:latin typeface="Calibri"/>
                <a:ea typeface="Calibri"/>
                <a:cs typeface="Times New Roman"/>
              </a:rPr>
              <a:t>офтальмотренаж</a:t>
            </a:r>
            <a:r>
              <a:rPr lang="ru-RU" sz="2400" dirty="0" smtClean="0">
                <a:effectLst/>
                <a:latin typeface="Calibri"/>
                <a:ea typeface="Calibri"/>
                <a:cs typeface="Times New Roman"/>
              </a:rPr>
              <a:t> – используется для профилактики глазных заболеваний</a:t>
            </a:r>
            <a:endParaRPr lang="ru-RU" sz="2400" dirty="0">
              <a:effectLst/>
              <a:latin typeface="Calibri"/>
              <a:ea typeface="Calibri"/>
              <a:cs typeface="Times New Roman"/>
            </a:endParaRPr>
          </a:p>
        </p:txBody>
      </p:sp>
    </p:spTree>
    <p:extLst>
      <p:ext uri="{BB962C8B-B14F-4D97-AF65-F5344CB8AC3E}">
        <p14:creationId xmlns:p14="http://schemas.microsoft.com/office/powerpoint/2010/main" val="4025464041"/>
      </p:ext>
    </p:extLst>
  </p:cSld>
  <p:clrMapOvr>
    <a:masterClrMapping/>
  </p:clrMapOvr>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TC102455519[[fn=Зима]]</Template>
  <TotalTime>212</TotalTime>
  <Words>1383</Words>
  <Application>Microsoft Office PowerPoint</Application>
  <PresentationFormat>Экран (4:3)</PresentationFormat>
  <Paragraphs>95</Paragraphs>
  <Slides>30</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30</vt:i4>
      </vt:variant>
    </vt:vector>
  </HeadingPairs>
  <TitlesOfParts>
    <vt:vector size="32" baseType="lpstr">
      <vt:lpstr>Winter</vt:lpstr>
      <vt:lpstr>Оформление по умолчанию</vt:lpstr>
      <vt:lpstr>Тренинг для родителей</vt:lpstr>
      <vt:lpstr>Физкультурно-оздоровительная деятельность в детском саду направлена на физическое развитие и укрепление здоровья ребенка. </vt:lpstr>
      <vt:lpstr>Презентация PowerPoint</vt:lpstr>
      <vt:lpstr>Утренняя гимнастика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UralSOFT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Консультация для родителей</dc:title>
  <dc:creator>--</dc:creator>
  <cp:lastModifiedBy>Админ</cp:lastModifiedBy>
  <cp:revision>15</cp:revision>
  <dcterms:created xsi:type="dcterms:W3CDTF">2014-02-18T12:06:44Z</dcterms:created>
  <dcterms:modified xsi:type="dcterms:W3CDTF">2016-02-19T00:59:44Z</dcterms:modified>
</cp:coreProperties>
</file>