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jzThBd9wCxuKheWPp4K/QcK8O9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94ea4b94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94ea4b940e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4ea4b940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94ea4b940e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94ea4b940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94ea4b940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43b848a80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943b848a8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43b848a8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943b848a8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94ea4b940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94ea4b940e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94ea4b940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94ea4b940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25.jpg"/><Relationship Id="rId6" Type="http://schemas.openxmlformats.org/officeDocument/2006/relationships/image" Target="../media/image23.jpg"/><Relationship Id="rId7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Relationship Id="rId6" Type="http://schemas.openxmlformats.org/officeDocument/2006/relationships/image" Target="../media/image14.jpg"/><Relationship Id="rId7" Type="http://schemas.openxmlformats.org/officeDocument/2006/relationships/image" Target="../media/image22.jpg"/><Relationship Id="rId8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6.jpg"/><Relationship Id="rId8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title"/>
          </p:nvPr>
        </p:nvSpPr>
        <p:spPr>
          <a:xfrm>
            <a:off x="467544" y="2420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/>
              <a:t>Патриотическое</a:t>
            </a:r>
            <a:r>
              <a:rPr lang="ru-RU"/>
              <a:t> </a:t>
            </a:r>
            <a:r>
              <a:rPr b="1" lang="ru-RU"/>
              <a:t>воспитание</a:t>
            </a:r>
            <a:r>
              <a:rPr lang="ru-RU"/>
              <a:t> </a:t>
            </a:r>
            <a:r>
              <a:rPr b="1" lang="ru-RU"/>
              <a:t>в</a:t>
            </a:r>
            <a:r>
              <a:rPr lang="ru-RU"/>
              <a:t> </a:t>
            </a:r>
            <a:r>
              <a:rPr b="1" lang="ru-RU"/>
              <a:t>ДОУ</a:t>
            </a:r>
            <a:br>
              <a:rPr b="1" lang="ru-RU"/>
            </a:br>
            <a:r>
              <a:rPr lang="ru-RU"/>
              <a:t> </a:t>
            </a:r>
            <a:r>
              <a:rPr b="1" lang="ru-RU"/>
              <a:t>через</a:t>
            </a:r>
            <a:r>
              <a:rPr lang="ru-RU"/>
              <a:t> </a:t>
            </a:r>
            <a:r>
              <a:rPr b="1" lang="ru-RU"/>
              <a:t>разные</a:t>
            </a:r>
            <a:r>
              <a:rPr lang="ru-RU"/>
              <a:t> </a:t>
            </a:r>
            <a:r>
              <a:rPr b="1" lang="ru-RU"/>
              <a:t>виды</a:t>
            </a:r>
            <a:r>
              <a:rPr lang="ru-RU"/>
              <a:t> </a:t>
            </a:r>
            <a:r>
              <a:rPr b="1" lang="ru-RU"/>
              <a:t>деятельности</a:t>
            </a:r>
            <a:r>
              <a:rPr lang="ru-RU"/>
              <a:t>.</a:t>
            </a:r>
            <a:endParaRPr/>
          </a:p>
        </p:txBody>
      </p:sp>
      <p:sp>
        <p:nvSpPr>
          <p:cNvPr descr="https://kartinkin.net/uploads/posts/2021-01/1610910197_15-p-fon-krai-rodnoi-42.jpg" id="86" name="Google Shape;86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kartinkin.net/uploads/posts/2021-01/1610910197_15-p-fon-krai-rodnoi-42.jpg" id="87" name="Google Shape;87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55" name="Google Shape;155;g194ea4b940e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94ea4b940e_0_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Google Shape;157;g194ea4b940e_0_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58" name="Google Shape;158;g194ea4b940e_0_17"/>
          <p:cNvPicPr preferRelativeResize="0"/>
          <p:nvPr/>
        </p:nvPicPr>
        <p:blipFill rotWithShape="1">
          <a:blip r:embed="rId4">
            <a:alphaModFix/>
          </a:blip>
          <a:srcRect b="4910" l="15959" r="23221" t="3824"/>
          <a:stretch/>
        </p:blipFill>
        <p:spPr>
          <a:xfrm rot="5400000">
            <a:off x="3594825" y="-1616763"/>
            <a:ext cx="1954349" cy="550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94ea4b940e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5700" y="2239988"/>
            <a:ext cx="2994852" cy="224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94ea4b940e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97" y="2416275"/>
            <a:ext cx="2994850" cy="433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94ea4b940e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7112" y="4611850"/>
            <a:ext cx="4043038" cy="22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66" name="Google Shape;1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763" y="1014413"/>
            <a:ext cx="684847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74" name="Google Shape;174;g194ea4b940e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94ea4b940e_0_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g194ea4b940e_0_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77" name="Google Shape;177;g194ea4b940e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75" y="274650"/>
            <a:ext cx="3524899" cy="26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94ea4b940e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675" y="3295188"/>
            <a:ext cx="2587724" cy="344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94ea4b940e_0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570" y="274650"/>
            <a:ext cx="3933550" cy="29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94ea4b940e_0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7949" y="3428989"/>
            <a:ext cx="2587722" cy="34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94ea4b940e_0_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8749" y="3429000"/>
            <a:ext cx="3345500" cy="249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86" name="Google Shape;186;g194ea4b940e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94ea4b940e_0_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8" name="Google Shape;188;g194ea4b940e_0_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89" name="Google Shape;189;g194ea4b940e_0_29"/>
          <p:cNvPicPr preferRelativeResize="0"/>
          <p:nvPr/>
        </p:nvPicPr>
        <p:blipFill rotWithShape="1">
          <a:blip r:embed="rId4">
            <a:alphaModFix/>
          </a:blip>
          <a:srcRect b="8533" l="0" r="18233" t="0"/>
          <a:stretch/>
        </p:blipFill>
        <p:spPr>
          <a:xfrm>
            <a:off x="195425" y="274650"/>
            <a:ext cx="3375700" cy="28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94ea4b940e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0250" y="95275"/>
            <a:ext cx="4015300" cy="30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94ea4b940e_0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425" y="3302175"/>
            <a:ext cx="4637152" cy="34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94ea4b940e_0_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3700" y="3302175"/>
            <a:ext cx="2608407" cy="347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1" i="1" lang="ru-RU" sz="3200">
                <a:solidFill>
                  <a:srgbClr val="000000"/>
                </a:solidFill>
              </a:rPr>
              <a:t>Любовь к родному краю, </a:t>
            </a:r>
            <a:br>
              <a:rPr b="1" i="1" lang="ru-RU" sz="3200">
                <a:solidFill>
                  <a:srgbClr val="000000"/>
                </a:solidFill>
              </a:rPr>
            </a:br>
            <a:r>
              <a:rPr b="1" i="1" lang="ru-RU" sz="3200">
                <a:solidFill>
                  <a:srgbClr val="000000"/>
                </a:solidFill>
              </a:rPr>
              <a:t>родной культуре, родной речи </a:t>
            </a:r>
            <a:br>
              <a:rPr b="1" i="1" lang="ru-RU" sz="3200">
                <a:solidFill>
                  <a:srgbClr val="000000"/>
                </a:solidFill>
              </a:rPr>
            </a:br>
            <a:r>
              <a:rPr b="1" i="1" lang="ru-RU" sz="3200">
                <a:solidFill>
                  <a:srgbClr val="000000"/>
                </a:solidFill>
              </a:rPr>
              <a:t>начинается с малого – </a:t>
            </a:r>
            <a:br>
              <a:rPr b="1" i="1" lang="ru-RU" sz="3200">
                <a:solidFill>
                  <a:srgbClr val="000000"/>
                </a:solidFill>
              </a:rPr>
            </a:br>
            <a:r>
              <a:rPr b="1" i="1" lang="ru-RU" sz="3200">
                <a:solidFill>
                  <a:srgbClr val="000000"/>
                </a:solidFill>
              </a:rPr>
              <a:t>любви к своей семье, к своему жилищу, </a:t>
            </a:r>
            <a:br>
              <a:rPr b="1" i="1" lang="ru-RU" sz="3200">
                <a:solidFill>
                  <a:srgbClr val="000000"/>
                </a:solidFill>
              </a:rPr>
            </a:br>
            <a:r>
              <a:rPr b="1" i="1" lang="ru-RU" sz="3200">
                <a:solidFill>
                  <a:srgbClr val="000000"/>
                </a:solidFill>
              </a:rPr>
              <a:t>к своему детскому саду. </a:t>
            </a:r>
            <a:br>
              <a:rPr b="1" i="1" lang="ru-RU" sz="3200">
                <a:solidFill>
                  <a:srgbClr val="000000"/>
                </a:solidFill>
              </a:rPr>
            </a:br>
            <a:r>
              <a:rPr b="1" i="1" lang="ru-RU" sz="3200">
                <a:solidFill>
                  <a:srgbClr val="000000"/>
                </a:solidFill>
              </a:rPr>
              <a:t>Постепенно расширяясь, эта любовь </a:t>
            </a:r>
            <a:br>
              <a:rPr b="1" i="1" lang="ru-RU" sz="3200">
                <a:solidFill>
                  <a:srgbClr val="000000"/>
                </a:solidFill>
              </a:rPr>
            </a:br>
            <a:r>
              <a:rPr b="1" i="1" lang="ru-RU" sz="3200">
                <a:solidFill>
                  <a:srgbClr val="000000"/>
                </a:solidFill>
              </a:rPr>
              <a:t>переходит в любовь к родной стране, </a:t>
            </a:r>
            <a:br>
              <a:rPr b="1" i="1" lang="ru-RU" sz="3200">
                <a:solidFill>
                  <a:srgbClr val="000000"/>
                </a:solidFill>
              </a:rPr>
            </a:br>
            <a:r>
              <a:rPr b="1" i="1" lang="ru-RU" sz="3200">
                <a:solidFill>
                  <a:srgbClr val="000000"/>
                </a:solidFill>
              </a:rPr>
              <a:t>к ее истории, прошлому и настоящему, </a:t>
            </a:r>
            <a:br>
              <a:rPr b="1" i="1" lang="ru-RU" sz="3200">
                <a:solidFill>
                  <a:srgbClr val="000000"/>
                </a:solidFill>
              </a:rPr>
            </a:br>
            <a:r>
              <a:rPr b="1" i="1" lang="ru-RU" sz="3200">
                <a:solidFill>
                  <a:srgbClr val="000000"/>
                </a:solidFill>
              </a:rPr>
              <a:t>ко всему человечеству.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98" name="Google Shape;98;g1943b848a80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943b848a80_0_2"/>
          <p:cNvSpPr txBox="1"/>
          <p:nvPr>
            <p:ph idx="1" type="subTitle"/>
          </p:nvPr>
        </p:nvSpPr>
        <p:spPr>
          <a:xfrm>
            <a:off x="685800" y="231000"/>
            <a:ext cx="7363800" cy="501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Повышение своего теоретического уровня, профессионального мастерства и компетентности по данной теме: изучить пути, средства и методы патриотического воспитания дошкольников 5-6 лет.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Проанализировать литературу по данной теме.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принципы патриотического воспитания детей 5-6 лет в детском саду.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Разработать картотеку игр по патриотическому воспитанию детей 5-6 лет в детском саду.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Оформить уголок по патриотическому воспитанию в группе.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Ориентировать семью на духовно-нравственное и патриотическое воспитание детей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546050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666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патриотического воспитания: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Непосредственное наблюдение социальной действительности (постоянное обогащения предметно-развивающей среды);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Художественную литературу и все виды искусства;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Народное творчество (приобщение детей к обычаям, традициям, культуре родного народа);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Самое нужное и самое трудное для семьи и для страны – это воспитать человека.</a:t>
            </a:r>
            <a:br>
              <a:rPr lang="ru-RU"/>
            </a:b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539552" y="191683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   </a:t>
            </a:r>
            <a:r>
              <a:rPr lang="ru-RU" sz="2600"/>
              <a:t>Нравственно - патриотическое воспитание детей является одной из основных задач дошкольного образовательного учреждения. Чувство Родины… Оно начинается у ребёнка с отношения к семье, к самым близким людям – к матери, отцу, бабушке, дедушке. Это корни, связывающие его с родным домом и ближайшим окружением.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ru-RU" sz="2600"/>
              <a:t>   Чувство Родины начинается с восхищения тем, что видит перед собой малыш, чему он изумляется и что вызывает отклик в его душе…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6667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Методы и формы работы: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528275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66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-беседа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-игры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-чтение художественной литературы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-творческое задание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-экскурсии в экспресс-музеи народного творчества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-художественное творчество, трудовая деятельность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-работа с родителями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666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-театрализованная деятельность.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24" name="Google Shape;124;g1943b848a80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943b848a80_0_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g1943b848a80_0_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7" name="Google Shape;127;g1943b848a80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32" name="Google Shape;132;g194ea4b940e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94ea4b940e_0_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g194ea4b940e_0_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5" name="Google Shape;135;g194ea4b940e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775" y="274650"/>
            <a:ext cx="3204725" cy="42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94ea4b940e_0_3"/>
          <p:cNvSpPr txBox="1"/>
          <p:nvPr/>
        </p:nvSpPr>
        <p:spPr>
          <a:xfrm>
            <a:off x="8634675" y="31447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194ea4b940e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7900" y="274650"/>
            <a:ext cx="2441423" cy="32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94ea4b940e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4761362" y="2970888"/>
            <a:ext cx="2884450" cy="45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0910197_15-p-fon-krai-rodnoi-42.jpg" id="143" name="Google Shape;143;g194ea4b940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94ea4b940e_0_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g194ea4b940e_0_1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6" name="Google Shape;146;g194ea4b940e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51" y="177675"/>
            <a:ext cx="3007676" cy="348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94ea4b940e_0_11"/>
          <p:cNvPicPr preferRelativeResize="0"/>
          <p:nvPr/>
        </p:nvPicPr>
        <p:blipFill rotWithShape="1">
          <a:blip r:embed="rId5">
            <a:alphaModFix/>
          </a:blip>
          <a:srcRect b="11402" l="0" r="0" t="0"/>
          <a:stretch/>
        </p:blipFill>
        <p:spPr>
          <a:xfrm>
            <a:off x="6298375" y="177675"/>
            <a:ext cx="2567300" cy="27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94ea4b940e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622550" y="3556151"/>
            <a:ext cx="2729576" cy="35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94ea4b940e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3678624" y="590075"/>
            <a:ext cx="2139151" cy="265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94ea4b940e_0_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5073788" y="2907413"/>
            <a:ext cx="3003449" cy="42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2022-11-17T06:32:22Z</dcterms:created>
  <dc:creator>РАДУГА</dc:creator>
</cp:coreProperties>
</file>