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3" r:id="rId3"/>
    <p:sldId id="283" r:id="rId4"/>
    <p:sldId id="258" r:id="rId5"/>
    <p:sldId id="284" r:id="rId6"/>
    <p:sldId id="261" r:id="rId7"/>
    <p:sldId id="296" r:id="rId8"/>
    <p:sldId id="273" r:id="rId9"/>
    <p:sldId id="294" r:id="rId10"/>
    <p:sldId id="291" r:id="rId11"/>
    <p:sldId id="297" r:id="rId12"/>
    <p:sldId id="275" r:id="rId13"/>
    <p:sldId id="285" r:id="rId14"/>
    <p:sldId id="295" r:id="rId15"/>
    <p:sldId id="280" r:id="rId16"/>
    <p:sldId id="281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22" y="-5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7229" y="451180"/>
            <a:ext cx="825754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000623"/>
            <a:ext cx="12192000" cy="1857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3501" y="464261"/>
            <a:ext cx="60833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2397" y="1109598"/>
            <a:ext cx="10327640" cy="456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0917" y="1010310"/>
            <a:ext cx="5106670" cy="75184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1600" spc="-5" dirty="0">
                <a:latin typeface="Times New Roman"/>
                <a:cs typeface="Times New Roman"/>
              </a:rPr>
              <a:t>Муниципальное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дошкольное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учреждение</a:t>
            </a:r>
            <a:endParaRPr sz="16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latin typeface="Times New Roman"/>
                <a:cs typeface="Times New Roman"/>
              </a:rPr>
              <a:t>«Детский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сад</a:t>
            </a:r>
            <a:r>
              <a:rPr sz="1600" spc="-5" dirty="0">
                <a:latin typeface="Times New Roman"/>
                <a:cs typeface="Times New Roman"/>
              </a:rPr>
              <a:t> №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1</a:t>
            </a:r>
            <a:r>
              <a:rPr lang="ru-RU" sz="1600" spc="-5" dirty="0" smtClean="0">
                <a:latin typeface="Times New Roman"/>
                <a:cs typeface="Times New Roman"/>
              </a:rPr>
              <a:t>9 «Брусничка</a:t>
            </a:r>
            <a:r>
              <a:rPr sz="1600" spc="-5" dirty="0" smtClean="0"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6987" y="3048000"/>
            <a:ext cx="4800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Times New Roman"/>
                <a:cs typeface="Times New Roman"/>
              </a:rPr>
              <a:t>«</a:t>
            </a:r>
            <a:r>
              <a:rPr lang="ru-RU" sz="2600" dirty="0" smtClean="0">
                <a:latin typeface="Times New Roman"/>
                <a:cs typeface="Times New Roman"/>
              </a:rPr>
              <a:t>Организация работы по нравственно- патриотическому воспитанию в ДОУ</a:t>
            </a:r>
            <a:r>
              <a:rPr sz="2400" spc="-20" dirty="0" smtClean="0">
                <a:latin typeface="Times New Roman"/>
                <a:cs typeface="Times New Roman"/>
              </a:rPr>
              <a:t>»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609600"/>
            <a:ext cx="102108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4145" algn="ctr">
              <a:lnSpc>
                <a:spcPts val="5705"/>
              </a:lnSpc>
              <a:spcBef>
                <a:spcPts val="100"/>
              </a:spcBef>
            </a:pPr>
            <a:r>
              <a:rPr lang="ru-RU" sz="4800" spc="-55" dirty="0" smtClean="0"/>
              <a:t>«Маленькие открытия»  </a:t>
            </a:r>
            <a:r>
              <a:rPr lang="ru-RU" sz="3200" spc="-55" dirty="0" smtClean="0"/>
              <a:t>(из опыта работы)</a:t>
            </a:r>
            <a:endParaRPr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71600"/>
            <a:ext cx="1059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«Музейная педагогика в нравственно – патриотическом воспитании дошкольников» (воспитатель   Шапкина Л.М.)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дошкольников через проектную деятельность» (воспитатель Павлова О.И.)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«Нравственно – патриотическое воспитание средствами музыки» (муз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руководитель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Зяблицева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В.С.)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«Нравственно – патриотическое воспитание   дошкольников через интеграцию  образовательных областей и использование разнообразных форм организации детской деятельности»  (воспитатель Сидоренко К.А.)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4261"/>
            <a:ext cx="9448799" cy="553998"/>
          </a:xfrm>
        </p:spPr>
        <p:txBody>
          <a:bodyPr/>
          <a:lstStyle/>
          <a:p>
            <a:pPr algn="ctr"/>
            <a:r>
              <a:rPr lang="ru-RU" dirty="0" smtClean="0"/>
              <a:t>Проект «Неделя русской кухни»</a:t>
            </a:r>
            <a:endParaRPr lang="ru-RU" dirty="0"/>
          </a:p>
        </p:txBody>
      </p:sp>
      <p:pic>
        <p:nvPicPr>
          <p:cNvPr id="1026" name="Picture 2" descr="C:\Users\natal\OneDrive\Рабочий стол\2022-11-22_17-02-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295400"/>
            <a:ext cx="3594100" cy="21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\OneDrive\Рабочий стол\2022-11-22_17-03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4267200" cy="18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l\OneDrive\Рабочий стол\2022-11-22_17-01-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530850" cy="345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136" y="190627"/>
            <a:ext cx="11033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675" marR="5080" indent="-13246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СОВРЕМЕННЫЕ</a:t>
            </a:r>
            <a:r>
              <a:rPr spc="5" dirty="0"/>
              <a:t> </a:t>
            </a:r>
            <a:r>
              <a:rPr spc="-25" dirty="0"/>
              <a:t>ТЕХНОЛОГИИ</a:t>
            </a:r>
            <a:r>
              <a:rPr spc="-5" dirty="0"/>
              <a:t> </a:t>
            </a:r>
            <a:r>
              <a:rPr spc="-45" dirty="0"/>
              <a:t>НРАВСТВЕННО- </a:t>
            </a:r>
            <a:r>
              <a:rPr spc="-885" dirty="0"/>
              <a:t> </a:t>
            </a:r>
            <a:r>
              <a:rPr spc="-35" dirty="0"/>
              <a:t>ПАТРИОТИЧЕСКОГО</a:t>
            </a:r>
            <a:r>
              <a:rPr spc="-10" dirty="0"/>
              <a:t> </a:t>
            </a:r>
            <a:r>
              <a:rPr spc="-20" dirty="0"/>
              <a:t>ВОСПИТАНИЯ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726" y="2050542"/>
            <a:ext cx="11556119" cy="29976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spc="-10" dirty="0">
                <a:latin typeface="Times New Roman"/>
                <a:cs typeface="Times New Roman"/>
              </a:rPr>
              <a:t>-«</a:t>
            </a:r>
            <a:r>
              <a:rPr sz="2400" spc="-10" dirty="0">
                <a:latin typeface="Times New Roman"/>
                <a:cs typeface="Times New Roman"/>
              </a:rPr>
              <a:t>ГТО–возрождение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традиций»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спортивн</a:t>
            </a:r>
            <a:r>
              <a:rPr lang="ru-RU" sz="2400" spc="-5" dirty="0" err="1" smtClean="0">
                <a:latin typeface="Times New Roman"/>
                <a:cs typeface="Times New Roman"/>
              </a:rPr>
              <a:t>ые</a:t>
            </a: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sz="2400" spc="2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мероприятие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 детьми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старшего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возраста</a:t>
            </a:r>
            <a:r>
              <a:rPr lang="ru-RU" sz="2400" dirty="0" smtClean="0"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5" dirty="0" smtClean="0">
                <a:latin typeface="Times New Roman"/>
                <a:cs typeface="Times New Roman"/>
              </a:rPr>
              <a:t>-</a:t>
            </a:r>
            <a:r>
              <a:rPr lang="ru-RU" sz="2400" spc="-5" dirty="0" smtClean="0">
                <a:latin typeface="Times New Roman"/>
                <a:cs typeface="Times New Roman"/>
              </a:rPr>
              <a:t>В</a:t>
            </a:r>
            <a:r>
              <a:rPr sz="2400" spc="-5" dirty="0" err="1" smtClean="0">
                <a:latin typeface="Times New Roman"/>
                <a:cs typeface="Times New Roman"/>
              </a:rPr>
              <a:t>идео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–</a:t>
            </a:r>
            <a:r>
              <a:rPr sz="2400" spc="-15" dirty="0" err="1" smtClean="0">
                <a:latin typeface="Times New Roman"/>
                <a:cs typeface="Times New Roman"/>
              </a:rPr>
              <a:t>открытк</a:t>
            </a:r>
            <a:r>
              <a:rPr lang="ru-RU" sz="2400" spc="-15" dirty="0" smtClean="0">
                <a:latin typeface="Times New Roman"/>
                <a:cs typeface="Times New Roman"/>
              </a:rPr>
              <a:t>и; 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spc="-5" dirty="0">
                <a:latin typeface="Times New Roman"/>
                <a:cs typeface="Times New Roman"/>
              </a:rPr>
              <a:t>-</a:t>
            </a:r>
            <a:r>
              <a:rPr sz="2400" spc="-5" dirty="0" err="1">
                <a:latin typeface="Times New Roman"/>
                <a:cs typeface="Times New Roman"/>
              </a:rPr>
              <a:t>Социальные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lang="ru-RU" sz="2400" spc="-2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акции</a:t>
            </a:r>
            <a:r>
              <a:rPr lang="ru-RU" sz="2400" dirty="0" smtClean="0"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15" dirty="0">
                <a:latin typeface="Times New Roman"/>
                <a:cs typeface="Times New Roman"/>
              </a:rPr>
              <a:t>-</a:t>
            </a:r>
            <a:r>
              <a:rPr sz="2400" spc="-15" dirty="0" err="1" smtClean="0">
                <a:latin typeface="Times New Roman"/>
                <a:cs typeface="Times New Roman"/>
              </a:rPr>
              <a:t>Флэш-моб</a:t>
            </a:r>
            <a:r>
              <a:rPr lang="ru-RU" sz="2400" spc="-15" dirty="0" smtClean="0">
                <a:latin typeface="Times New Roman"/>
                <a:cs typeface="Times New Roman"/>
              </a:rPr>
              <a:t>ы;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lang="ru-RU" sz="2400" spc="-15" dirty="0" smtClean="0">
                <a:latin typeface="Times New Roman"/>
                <a:cs typeface="Times New Roman"/>
              </a:rPr>
              <a:t>-Проекты;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15" dirty="0" smtClean="0">
                <a:latin typeface="Times New Roman"/>
                <a:cs typeface="Times New Roman"/>
              </a:rPr>
              <a:t>-</a:t>
            </a:r>
            <a:r>
              <a:rPr sz="2400" spc="-5" dirty="0" err="1" smtClean="0">
                <a:latin typeface="Times New Roman"/>
                <a:cs typeface="Times New Roman"/>
              </a:rPr>
              <a:t>Детск</a:t>
            </a:r>
            <a:r>
              <a:rPr lang="ru-RU" sz="2400" spc="-5" dirty="0" err="1" smtClean="0">
                <a:latin typeface="Times New Roman"/>
                <a:cs typeface="Times New Roman"/>
              </a:rPr>
              <a:t>ие</a:t>
            </a: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патриотическ</a:t>
            </a:r>
            <a:r>
              <a:rPr lang="ru-RU" sz="2400" spc="-5" dirty="0" err="1" smtClean="0">
                <a:latin typeface="Times New Roman"/>
                <a:cs typeface="Times New Roman"/>
              </a:rPr>
              <a:t>ие</a:t>
            </a:r>
            <a:r>
              <a:rPr lang="ru-RU" sz="2400" spc="-5" dirty="0" smtClean="0">
                <a:latin typeface="Times New Roman"/>
                <a:cs typeface="Times New Roman"/>
              </a:rPr>
              <a:t>   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организаци</a:t>
            </a:r>
            <a:r>
              <a:rPr lang="ru-RU" sz="2400" spc="-5" dirty="0" smtClean="0">
                <a:latin typeface="Times New Roman"/>
                <a:cs typeface="Times New Roman"/>
              </a:rPr>
              <a:t>и.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lang="ru-RU" sz="2400" spc="-15" dirty="0" smtClean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7423" y="1143000"/>
            <a:ext cx="1345591" cy="1122552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5401" y="3048000"/>
            <a:ext cx="1575678" cy="91440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4267200"/>
            <a:ext cx="216839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424" y="1767027"/>
            <a:ext cx="8891905" cy="147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4145" algn="ctr">
              <a:lnSpc>
                <a:spcPts val="5705"/>
              </a:lnSpc>
              <a:spcBef>
                <a:spcPts val="100"/>
              </a:spcBef>
            </a:pPr>
            <a:r>
              <a:rPr lang="ru-RU" sz="4800" b="0" spc="-55" dirty="0" smtClean="0">
                <a:latin typeface="Times New Roman"/>
                <a:cs typeface="Times New Roman"/>
              </a:rPr>
              <a:t>Интеллектуальная игра </a:t>
            </a:r>
            <a:endParaRPr sz="4800" dirty="0">
              <a:latin typeface="Times New Roman"/>
              <a:cs typeface="Times New Roman"/>
            </a:endParaRPr>
          </a:p>
          <a:p>
            <a:pPr algn="ctr">
              <a:lnSpc>
                <a:spcPts val="5705"/>
              </a:lnSpc>
              <a:tabLst>
                <a:tab pos="2480945" algn="l"/>
                <a:tab pos="5713730" algn="l"/>
              </a:tabLst>
            </a:pPr>
            <a:r>
              <a:rPr lang="ru-RU" sz="4800" dirty="0"/>
              <a:t> </a:t>
            </a:r>
            <a:r>
              <a:rPr lang="ru-RU" sz="4800" dirty="0" smtClean="0"/>
              <a:t>«Что? Где? Когда?»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9331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424" y="1767027"/>
            <a:ext cx="889190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4145" algn="ctr">
              <a:lnSpc>
                <a:spcPts val="5705"/>
              </a:lnSpc>
              <a:spcBef>
                <a:spcPts val="100"/>
              </a:spcBef>
            </a:pPr>
            <a:endParaRPr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951" y="114376"/>
            <a:ext cx="7687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Решение</a:t>
            </a:r>
            <a:r>
              <a:rPr sz="4000" spc="-50" dirty="0"/>
              <a:t> </a:t>
            </a:r>
            <a:r>
              <a:rPr sz="4000" spc="-20" dirty="0"/>
              <a:t>педагогического</a:t>
            </a:r>
            <a:r>
              <a:rPr sz="4000" spc="-60" dirty="0"/>
              <a:t> </a:t>
            </a:r>
            <a:r>
              <a:rPr sz="4000" spc="-10" dirty="0"/>
              <a:t>совета: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2000" y="1063269"/>
            <a:ext cx="10894695" cy="5816336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66700" indent="-254635">
              <a:spcBef>
                <a:spcPts val="1035"/>
              </a:spcBef>
              <a:buFontTx/>
              <a:buAutoNum type="arabicPeriod"/>
              <a:tabLst>
                <a:tab pos="26733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Работу педагогов во всех группах признать на </a:t>
            </a:r>
            <a:r>
              <a:rPr lang="ru-RU" sz="2400" smtClean="0">
                <a:solidFill>
                  <a:srgbClr val="000000"/>
                </a:solidFill>
                <a:latin typeface="Times New Roman"/>
              </a:rPr>
              <a:t>высоком уровне;</a:t>
            </a:r>
            <a:endParaRPr lang="ru-RU" sz="2400" dirty="0">
              <a:solidFill>
                <a:srgbClr val="000000"/>
              </a:solidFill>
            </a:endParaRPr>
          </a:p>
          <a:p>
            <a:pPr marL="266700" indent="-25463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26733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Продолжить работу по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нравственно- патриотическому  воспитанию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дошкольников, используя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новые  (современные)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технологии обучения 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воспитания:   метод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проектного обучения, музейная педагогика,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2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ГТО–возрождение</a:t>
            </a:r>
            <a:r>
              <a:rPr lang="ru-RU" sz="2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традиций»</a:t>
            </a:r>
            <a:r>
              <a:rPr lang="ru-RU" sz="2400" spc="2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ru-RU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видео</a:t>
            </a:r>
            <a:r>
              <a:rPr lang="ru-RU" sz="2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–открытки;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</a:t>
            </a:r>
            <a:r>
              <a:rPr lang="ru-RU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оциальные</a:t>
            </a:r>
            <a:r>
              <a:rPr lang="ru-RU" sz="24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акции, ф</a:t>
            </a:r>
            <a:r>
              <a:rPr lang="ru-RU" sz="2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лэш-мобы,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</a:t>
            </a:r>
            <a:r>
              <a:rPr lang="ru-RU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етские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патриотические   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организации;</a:t>
            </a:r>
            <a:endParaRPr sz="2400" dirty="0">
              <a:latin typeface="Times New Roman"/>
              <a:cs typeface="Times New Roman"/>
            </a:endParaRPr>
          </a:p>
          <a:p>
            <a:pPr marL="12064">
              <a:lnSpc>
                <a:spcPct val="100000"/>
              </a:lnSpc>
              <a:spcBef>
                <a:spcPts val="925"/>
              </a:spcBef>
              <a:tabLst>
                <a:tab pos="215265" algn="l"/>
              </a:tabLst>
            </a:pPr>
            <a:r>
              <a:rPr lang="ru-RU" sz="2400" spc="-10" dirty="0">
                <a:latin typeface="Times New Roman"/>
                <a:cs typeface="Times New Roman"/>
              </a:rPr>
              <a:t>3</a:t>
            </a:r>
            <a:r>
              <a:rPr lang="ru-RU" sz="2400" spc="-10" dirty="0" smtClean="0">
                <a:latin typeface="Times New Roman"/>
                <a:cs typeface="Times New Roman"/>
              </a:rPr>
              <a:t>. </a:t>
            </a:r>
            <a:r>
              <a:rPr sz="2400" spc="-10" dirty="0" smtClean="0">
                <a:latin typeface="Times New Roman"/>
                <a:cs typeface="Times New Roman"/>
              </a:rPr>
              <a:t>Повышать</a:t>
            </a:r>
            <a:r>
              <a:rPr sz="2400" spc="20" dirty="0" smtClean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профессиональную</a:t>
            </a: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sz="2400" spc="55" dirty="0" smtClean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компетентность</a:t>
            </a:r>
            <a:r>
              <a:rPr lang="ru-RU" sz="2400" spc="-10" dirty="0" smtClean="0">
                <a:latin typeface="Times New Roman"/>
                <a:cs typeface="Times New Roman"/>
              </a:rPr>
              <a:t> </a:t>
            </a:r>
            <a:r>
              <a:rPr sz="2400" spc="6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 через</a:t>
            </a:r>
            <a:r>
              <a:rPr lang="ru-RU" sz="2400" spc="5" dirty="0" smtClean="0"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latin typeface="Times New Roman"/>
                <a:cs typeface="Times New Roman"/>
              </a:rPr>
              <a:t>самообразование</a:t>
            </a:r>
            <a:r>
              <a:rPr lang="ru-RU" sz="2400" spc="20" dirty="0" smtClean="0">
                <a:latin typeface="Times New Roman"/>
                <a:cs typeface="Times New Roman"/>
              </a:rPr>
              <a:t>;</a:t>
            </a:r>
            <a:endParaRPr lang="ru-RU" sz="2400" spc="5" dirty="0" smtClean="0">
              <a:latin typeface="Times New Roman"/>
              <a:cs typeface="Times New Roman"/>
            </a:endParaRPr>
          </a:p>
          <a:p>
            <a:pPr marL="12064">
              <a:lnSpc>
                <a:spcPct val="100000"/>
              </a:lnSpc>
              <a:spcBef>
                <a:spcPts val="925"/>
              </a:spcBef>
              <a:tabLst>
                <a:tab pos="215265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4. Принять во внимание   результаты анкетирования  родителей, включать  работу экскурсии, театрализованные постановки.</a:t>
            </a:r>
          </a:p>
          <a:p>
            <a:pPr indent="360680" algn="just">
              <a:buFont typeface="Arial"/>
              <a:buChar char="•"/>
            </a:pPr>
            <a:endParaRPr lang="ru-RU" sz="1400" dirty="0">
              <a:solidFill>
                <a:srgbClr val="000000"/>
              </a:solidFill>
            </a:endParaRPr>
          </a:p>
          <a:p>
            <a:pPr marL="12064">
              <a:lnSpc>
                <a:spcPct val="100000"/>
              </a:lnSpc>
              <a:spcBef>
                <a:spcPts val="925"/>
              </a:spcBef>
              <a:tabLst>
                <a:tab pos="215265" algn="l"/>
              </a:tabLst>
            </a:pPr>
            <a:endParaRPr lang="ru-RU" sz="2000" spc="5" dirty="0">
              <a:latin typeface="Times New Roman"/>
              <a:cs typeface="Times New Roman"/>
            </a:endParaRPr>
          </a:p>
          <a:p>
            <a:pPr marL="12064">
              <a:lnSpc>
                <a:spcPct val="100000"/>
              </a:lnSpc>
              <a:spcBef>
                <a:spcPts val="925"/>
              </a:spcBef>
              <a:tabLst>
                <a:tab pos="215265" algn="l"/>
              </a:tabLst>
            </a:pPr>
            <a:endParaRPr lang="ru-RU" sz="2000" spc="5" dirty="0" smtClean="0">
              <a:latin typeface="Times New Roman"/>
              <a:cs typeface="Times New Roman"/>
            </a:endParaRPr>
          </a:p>
          <a:p>
            <a:pPr marL="12064">
              <a:lnSpc>
                <a:spcPct val="100000"/>
              </a:lnSpc>
              <a:spcBef>
                <a:spcPts val="925"/>
              </a:spcBef>
              <a:tabLst>
                <a:tab pos="215265" algn="l"/>
              </a:tabLst>
            </a:pPr>
            <a:endParaRPr lang="ru-RU" sz="2000" spc="5" dirty="0">
              <a:latin typeface="Times New Roman"/>
              <a:cs typeface="Times New Roman"/>
            </a:endParaRPr>
          </a:p>
          <a:p>
            <a:pPr marL="12064">
              <a:lnSpc>
                <a:spcPct val="100000"/>
              </a:lnSpc>
              <a:spcBef>
                <a:spcPts val="925"/>
              </a:spcBef>
              <a:tabLst>
                <a:tab pos="215265" algn="l"/>
              </a:tabLst>
            </a:pPr>
            <a:endParaRPr lang="ru-RU" sz="2000" spc="5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591" y="2801239"/>
            <a:ext cx="5951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СПАСИБО </a:t>
            </a:r>
            <a:r>
              <a:rPr dirty="0"/>
              <a:t>ЗА</a:t>
            </a:r>
            <a:r>
              <a:rPr spc="-35" dirty="0"/>
              <a:t> </a:t>
            </a:r>
            <a:r>
              <a:rPr spc="-5" dirty="0"/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315595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spc="-15" dirty="0" smtClean="0"/>
              <a:t>С  чего  начинается   Родина?.....</a:t>
            </a:r>
            <a:endParaRPr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5" y="1565988"/>
            <a:ext cx="2895599" cy="384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89261"/>
            <a:ext cx="4267200" cy="3609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9600" y="1207376"/>
            <a:ext cx="7086600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spc="-15" dirty="0" smtClean="0"/>
              <a:t>«...поэтом можешь ты не быть, но гражданином</a:t>
            </a:r>
            <a:br>
              <a:rPr lang="ru-RU" sz="4000" spc="-15" dirty="0" smtClean="0"/>
            </a:br>
            <a:r>
              <a:rPr lang="ru-RU" sz="4000" spc="-15" dirty="0" smtClean="0"/>
              <a:t> быть обязан!»</a:t>
            </a:r>
            <a:br>
              <a:rPr lang="ru-RU" sz="4000" spc="-15" dirty="0" smtClean="0"/>
            </a:br>
            <a:r>
              <a:rPr lang="ru-RU" sz="4000" spc="-15" dirty="0" smtClean="0"/>
              <a:t>                                                                                                               </a:t>
            </a:r>
            <a:r>
              <a:rPr lang="ru-RU" sz="2800" spc="-15" dirty="0" smtClean="0"/>
              <a:t>Н.А. Некрасов</a:t>
            </a:r>
            <a:endParaRPr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38200"/>
            <a:ext cx="3191899" cy="36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4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958" y="90296"/>
            <a:ext cx="7127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/>
              <a:t>Нормативные</a:t>
            </a:r>
            <a:r>
              <a:rPr sz="4800" spc="-20" dirty="0"/>
              <a:t> документы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233273" y="1018768"/>
            <a:ext cx="11518900" cy="4404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Конституция Российской Федерации;</a:t>
            </a:r>
          </a:p>
          <a:p>
            <a:pPr marL="342900" indent="-342900"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закон «Об образовании в Российской Федерации»  №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273 (ст.12.1);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«Концепция духовно-нравственного развития и воспитания личности гражданина России»;</a:t>
            </a:r>
          </a:p>
          <a:p>
            <a:pPr marL="342900" indent="-342900"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доктрина образования в Российской Федерации.</a:t>
            </a:r>
            <a:endParaRPr lang="ru-RU" sz="2000" spc="-10" dirty="0">
              <a:latin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закон «О днях воинской славы и памятных датах России»  13.03.1995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закон «Об увековечении Победы советского народа в Великой Отечественной войне 1941-1945гг.» от 19.05. 1995;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закон Российской Федерации «О внесении изменений в Закон Российской Федерации «Об увековечении памяти погибших при защите Отечества» от 05.04 2013;</a:t>
            </a:r>
          </a:p>
          <a:p>
            <a:pPr marL="355600" marR="5080" indent="-342900" algn="just">
              <a:lnSpc>
                <a:spcPct val="107000"/>
              </a:lnSpc>
              <a:buFont typeface="Wingdings"/>
              <a:buChar char=""/>
              <a:tabLst>
                <a:tab pos="419734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867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24" y="304800"/>
            <a:ext cx="11837352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4145" algn="ctr">
              <a:lnSpc>
                <a:spcPts val="5705"/>
              </a:lnSpc>
              <a:spcBef>
                <a:spcPts val="100"/>
              </a:spcBef>
            </a:pPr>
            <a:r>
              <a:rPr lang="ru-RU" sz="4800" spc="-55" dirty="0" smtClean="0"/>
              <a:t>Программно –методическое обеспечение</a:t>
            </a:r>
            <a:endParaRPr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371600"/>
            <a:ext cx="1059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Алёшина Н.В. «Патриотическое воспитание дошкольников»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Зеленова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Н. Г., Осипова Л.Е. «Мы живём в России. Гражданско-патриотическое воспитание дошкольников».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Князева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О. Л.,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М. Д. «Приобщение детей к истокам русской народной культуры».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Л.А. «С чего начинается Родина. Опыт работы по патриотическому воспитанию в ДОУ»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Мой родной дом. Программа нравственно-патриотического воспитания дошкольника»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общей редакцией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Т.И.Оверчук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Новицкая М.Ю. «Наследие». Патриотическое воспитание в детском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\OneDrive\Рабочий стол\2022-11-22_14-43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12202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71035"/>
            <a:ext cx="12191998" cy="16869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196722"/>
            <a:ext cx="98996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 smtClean="0"/>
              <a:t>Анкетирование родителей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sz="2000" spc="-10" dirty="0" smtClean="0"/>
              <a:t>«</a:t>
            </a:r>
            <a:r>
              <a:rPr lang="ru-RU" sz="2000" spc="-10" dirty="0"/>
              <a:t>П</a:t>
            </a:r>
            <a:r>
              <a:rPr sz="2000" spc="-10" dirty="0" smtClean="0"/>
              <a:t>атриотическо</a:t>
            </a:r>
            <a:r>
              <a:rPr lang="ru-RU" sz="2000" spc="-10" dirty="0" smtClean="0"/>
              <a:t>е  </a:t>
            </a:r>
            <a:r>
              <a:rPr sz="2000" spc="-15" dirty="0" smtClean="0"/>
              <a:t> </a:t>
            </a:r>
            <a:r>
              <a:rPr sz="2000" dirty="0" smtClean="0"/>
              <a:t>воспитани</a:t>
            </a:r>
            <a:r>
              <a:rPr lang="ru-RU" sz="2000" dirty="0" smtClean="0"/>
              <a:t>е </a:t>
            </a:r>
            <a:r>
              <a:rPr sz="2000" spc="5" dirty="0" smtClean="0"/>
              <a:t> </a:t>
            </a:r>
            <a:r>
              <a:rPr sz="2000" spc="-15" dirty="0"/>
              <a:t>дошкольников</a:t>
            </a:r>
            <a:r>
              <a:rPr sz="2000" spc="-15" dirty="0" smtClean="0"/>
              <a:t>»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914400"/>
            <a:ext cx="10668000" cy="612026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tabLst>
                <a:tab pos="8138159" algn="l"/>
                <a:tab pos="9157970" algn="l"/>
              </a:tabLst>
            </a:pPr>
            <a:r>
              <a:rPr lang="ru-RU" b="1" spc="-10" dirty="0" smtClean="0">
                <a:latin typeface="Times New Roman"/>
                <a:cs typeface="Times New Roman"/>
              </a:rPr>
              <a:t>1.Актуальна ли в наше время проблема патриотического воспитания детей?   </a:t>
            </a:r>
          </a:p>
          <a:p>
            <a:pPr marL="12700">
              <a:tabLst>
                <a:tab pos="8138159" algn="l"/>
                <a:tab pos="9157970" algn="l"/>
              </a:tabLst>
            </a:pPr>
            <a:r>
              <a:rPr lang="ru-RU" b="1" spc="-10" dirty="0" smtClean="0">
                <a:latin typeface="Times New Roman"/>
                <a:cs typeface="Times New Roman"/>
              </a:rPr>
              <a:t>    Да- 93</a:t>
            </a:r>
            <a:r>
              <a:rPr lang="ru-RU" spc="-10" dirty="0" smtClean="0">
                <a:latin typeface="Times New Roman"/>
                <a:cs typeface="Times New Roman"/>
              </a:rPr>
              <a:t>%      Нет -7%</a:t>
            </a:r>
            <a:endParaRPr lang="ru-RU" spc="-10" dirty="0">
              <a:latin typeface="Times New Roman"/>
              <a:cs typeface="Times New Roman"/>
            </a:endParaRPr>
          </a:p>
          <a:p>
            <a:pPr marL="12700">
              <a:tabLst>
                <a:tab pos="8138159" algn="l"/>
                <a:tab pos="9157970" algn="l"/>
              </a:tabLst>
            </a:pPr>
            <a:r>
              <a:rPr lang="ru-RU" sz="2000" b="1" spc="-10" dirty="0" smtClean="0">
                <a:latin typeface="Times New Roman"/>
                <a:cs typeface="Times New Roman"/>
              </a:rPr>
              <a:t>2</a:t>
            </a:r>
            <a:r>
              <a:rPr lang="ru-RU" b="1" spc="-10" dirty="0" smtClean="0">
                <a:latin typeface="Times New Roman"/>
                <a:cs typeface="Times New Roman"/>
              </a:rPr>
              <a:t>. </a:t>
            </a:r>
            <a:r>
              <a:rPr b="1" spc="-10" dirty="0" err="1" smtClean="0">
                <a:latin typeface="Times New Roman"/>
                <a:cs typeface="Times New Roman"/>
              </a:rPr>
              <a:t>Обладаете</a:t>
            </a:r>
            <a:r>
              <a:rPr b="1" spc="25" dirty="0" smtClean="0">
                <a:latin typeface="Times New Roman"/>
                <a:cs typeface="Times New Roman"/>
              </a:rPr>
              <a:t> </a:t>
            </a:r>
            <a:r>
              <a:rPr b="1" spc="-5" dirty="0" err="1">
                <a:latin typeface="Times New Roman"/>
                <a:cs typeface="Times New Roman"/>
              </a:rPr>
              <a:t>ли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lang="ru-RU" b="1" spc="15" dirty="0" smtClean="0">
                <a:latin typeface="Times New Roman"/>
                <a:cs typeface="Times New Roman"/>
              </a:rPr>
              <a:t> </a:t>
            </a:r>
            <a:r>
              <a:rPr b="1" spc="-5" dirty="0" err="1" smtClean="0">
                <a:latin typeface="Times New Roman"/>
                <a:cs typeface="Times New Roman"/>
              </a:rPr>
              <a:t>Вы</a:t>
            </a:r>
            <a:r>
              <a:rPr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 качествами  для </a:t>
            </a:r>
            <a:r>
              <a:rPr b="1" spc="35" dirty="0" smtClean="0">
                <a:latin typeface="Times New Roman"/>
                <a:cs typeface="Times New Roman"/>
              </a:rPr>
              <a:t> </a:t>
            </a:r>
            <a:r>
              <a:rPr b="1" spc="-10" dirty="0" err="1" smtClean="0">
                <a:latin typeface="Times New Roman"/>
                <a:cs typeface="Times New Roman"/>
              </a:rPr>
              <a:t>положительн</a:t>
            </a:r>
            <a:r>
              <a:rPr lang="ru-RU" b="1" spc="-10" dirty="0" smtClean="0">
                <a:latin typeface="Times New Roman"/>
                <a:cs typeface="Times New Roman"/>
              </a:rPr>
              <a:t>ого </a:t>
            </a:r>
            <a:r>
              <a:rPr b="1" spc="45" dirty="0" smtClean="0">
                <a:latin typeface="Times New Roman"/>
                <a:cs typeface="Times New Roman"/>
              </a:rPr>
              <a:t> </a:t>
            </a:r>
            <a:r>
              <a:rPr b="1" spc="-10" dirty="0" err="1" smtClean="0">
                <a:latin typeface="Times New Roman"/>
                <a:cs typeface="Times New Roman"/>
              </a:rPr>
              <a:t>пример</a:t>
            </a:r>
            <a:r>
              <a:rPr lang="ru-RU" b="1" spc="-10" dirty="0" smtClean="0">
                <a:latin typeface="Times New Roman"/>
                <a:cs typeface="Times New Roman"/>
              </a:rPr>
              <a:t>а </a:t>
            </a:r>
            <a:r>
              <a:rPr b="1" spc="30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в</a:t>
            </a:r>
            <a:r>
              <a:rPr b="1" dirty="0">
                <a:latin typeface="Times New Roman"/>
                <a:cs typeface="Times New Roman"/>
              </a:rPr>
              <a:t> воспитании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патриотизма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у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детей</a:t>
            </a:r>
            <a:r>
              <a:rPr b="1" dirty="0" smtClean="0">
                <a:latin typeface="Times New Roman"/>
                <a:cs typeface="Times New Roman"/>
              </a:rPr>
              <a:t>?</a:t>
            </a: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tabLst>
                <a:tab pos="8138159" algn="l"/>
                <a:tab pos="9157970" algn="l"/>
              </a:tabLst>
            </a:pPr>
            <a:r>
              <a:rPr lang="ru-RU" sz="2400" baseline="3968" dirty="0" smtClean="0">
                <a:latin typeface="Times New Roman"/>
                <a:cs typeface="Times New Roman"/>
              </a:rPr>
              <a:t>   </a:t>
            </a:r>
            <a:r>
              <a:rPr lang="ru-RU" sz="2800" baseline="3968" dirty="0" smtClean="0">
                <a:latin typeface="Times New Roman"/>
                <a:cs typeface="Times New Roman"/>
              </a:rPr>
              <a:t>Да</a:t>
            </a:r>
            <a:r>
              <a:rPr sz="2800" baseline="3968" dirty="0" smtClean="0">
                <a:latin typeface="Times New Roman"/>
                <a:cs typeface="Times New Roman"/>
              </a:rPr>
              <a:t>-</a:t>
            </a:r>
            <a:r>
              <a:rPr sz="2800" spc="-15" baseline="3968" dirty="0" smtClean="0">
                <a:latin typeface="Times New Roman"/>
                <a:cs typeface="Times New Roman"/>
              </a:rPr>
              <a:t> </a:t>
            </a:r>
            <a:r>
              <a:rPr sz="2800" spc="7" baseline="3968" dirty="0">
                <a:latin typeface="Times New Roman"/>
                <a:cs typeface="Times New Roman"/>
              </a:rPr>
              <a:t>44</a:t>
            </a:r>
            <a:r>
              <a:rPr sz="2800" spc="7" baseline="3968" dirty="0" smtClean="0">
                <a:latin typeface="Times New Roman"/>
                <a:cs typeface="Times New Roman"/>
              </a:rPr>
              <a:t>%</a:t>
            </a:r>
            <a:r>
              <a:rPr lang="ru-RU" sz="2800" spc="7" baseline="3968" dirty="0">
                <a:latin typeface="Times New Roman"/>
                <a:cs typeface="Times New Roman"/>
              </a:rPr>
              <a:t> </a:t>
            </a:r>
            <a:r>
              <a:rPr lang="ru-RU" sz="2800" spc="7" dirty="0" smtClean="0">
                <a:latin typeface="Times New Roman"/>
                <a:cs typeface="Times New Roman"/>
              </a:rPr>
              <a:t>     </a:t>
            </a:r>
            <a:r>
              <a:rPr lang="ru-RU" sz="2800" spc="7" baseline="3968" dirty="0" smtClean="0">
                <a:latin typeface="Times New Roman"/>
                <a:cs typeface="Times New Roman"/>
              </a:rPr>
              <a:t> </a:t>
            </a:r>
            <a:r>
              <a:rPr lang="ru-RU" sz="2800" spc="-7" baseline="3968" dirty="0" smtClean="0">
                <a:latin typeface="Times New Roman"/>
                <a:cs typeface="Times New Roman"/>
              </a:rPr>
              <a:t>Нет</a:t>
            </a:r>
            <a:r>
              <a:rPr sz="2800" spc="-30" baseline="3968" dirty="0" smtClean="0">
                <a:latin typeface="Times New Roman"/>
                <a:cs typeface="Times New Roman"/>
              </a:rPr>
              <a:t> </a:t>
            </a:r>
            <a:r>
              <a:rPr sz="2800" baseline="3968" dirty="0">
                <a:latin typeface="Times New Roman"/>
                <a:cs typeface="Times New Roman"/>
              </a:rPr>
              <a:t>-</a:t>
            </a:r>
            <a:r>
              <a:rPr sz="2800" spc="-15" baseline="3968" dirty="0">
                <a:latin typeface="Times New Roman"/>
                <a:cs typeface="Times New Roman"/>
              </a:rPr>
              <a:t> </a:t>
            </a:r>
            <a:r>
              <a:rPr lang="ru-RU" sz="2800" baseline="3968" dirty="0">
                <a:latin typeface="Times New Roman"/>
                <a:cs typeface="Times New Roman"/>
              </a:rPr>
              <a:t>1</a:t>
            </a:r>
            <a:r>
              <a:rPr sz="2800" baseline="3968" dirty="0" smtClean="0">
                <a:latin typeface="Times New Roman"/>
                <a:cs typeface="Times New Roman"/>
              </a:rPr>
              <a:t>%</a:t>
            </a:r>
            <a:r>
              <a:rPr lang="ru-RU" sz="2800" baseline="3968" dirty="0" smtClean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         </a:t>
            </a:r>
            <a:r>
              <a:rPr lang="ru-RU" sz="2800" baseline="3968" dirty="0" smtClean="0">
                <a:latin typeface="Times New Roman"/>
                <a:cs typeface="Times New Roman"/>
              </a:rPr>
              <a:t>Частично</a:t>
            </a:r>
            <a:r>
              <a:rPr sz="2800" baseline="3968" dirty="0" smtClean="0">
                <a:latin typeface="Times New Roman"/>
                <a:cs typeface="Times New Roman"/>
              </a:rPr>
              <a:t>-</a:t>
            </a:r>
            <a:r>
              <a:rPr lang="ru-RU" sz="2800" spc="480" baseline="3968" dirty="0">
                <a:latin typeface="Times New Roman"/>
                <a:cs typeface="Times New Roman"/>
              </a:rPr>
              <a:t> </a:t>
            </a:r>
            <a:r>
              <a:rPr lang="ru-RU" sz="2800" b="1" spc="480" baseline="3968" dirty="0" smtClean="0">
                <a:latin typeface="Times New Roman"/>
                <a:cs typeface="Times New Roman"/>
              </a:rPr>
              <a:t>55</a:t>
            </a:r>
            <a:r>
              <a:rPr sz="2800" b="1" baseline="3968" dirty="0" smtClean="0">
                <a:latin typeface="Times New Roman"/>
                <a:cs typeface="Times New Roman"/>
              </a:rPr>
              <a:t>%</a:t>
            </a:r>
            <a:endParaRPr lang="ru-RU" b="1" baseline="3968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000" b="1" baseline="3968" dirty="0" smtClean="0">
                <a:latin typeface="Times New Roman"/>
                <a:cs typeface="Times New Roman"/>
              </a:rPr>
              <a:t>3.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Как вы считаете, кто несет основную ответственность за патриотическое воспитание детей?</a:t>
            </a: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b="1" baseline="3968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sz="2400" baseline="3968" dirty="0" smtClean="0">
                <a:latin typeface="Times New Roman"/>
                <a:cs typeface="Times New Roman"/>
              </a:rPr>
              <a:t>Родители </a:t>
            </a:r>
            <a:r>
              <a:rPr lang="ru-RU" sz="2400" baseline="3968" dirty="0">
                <a:latin typeface="Times New Roman"/>
                <a:cs typeface="Times New Roman"/>
              </a:rPr>
              <a:t>- </a:t>
            </a:r>
            <a:r>
              <a:rPr lang="ru-RU" sz="2400" baseline="3968" dirty="0" smtClean="0">
                <a:latin typeface="Times New Roman"/>
                <a:cs typeface="Times New Roman"/>
              </a:rPr>
              <a:t>31%</a:t>
            </a:r>
            <a:r>
              <a:rPr lang="ru-RU" sz="2400" dirty="0" smtClean="0">
                <a:latin typeface="Times New Roman"/>
                <a:cs typeface="Times New Roman"/>
              </a:rPr>
              <a:t>   </a:t>
            </a:r>
            <a:r>
              <a:rPr lang="ru-RU" sz="2400" baseline="3968" dirty="0" smtClean="0">
                <a:latin typeface="Times New Roman"/>
                <a:cs typeface="Times New Roman"/>
              </a:rPr>
              <a:t>Педагоги </a:t>
            </a:r>
            <a:r>
              <a:rPr lang="ru-RU" sz="2400" baseline="3968" dirty="0">
                <a:latin typeface="Times New Roman"/>
                <a:cs typeface="Times New Roman"/>
              </a:rPr>
              <a:t>- </a:t>
            </a:r>
            <a:r>
              <a:rPr lang="ru-RU" sz="2400" baseline="3968" dirty="0" smtClean="0">
                <a:latin typeface="Times New Roman"/>
                <a:cs typeface="Times New Roman"/>
              </a:rPr>
              <a:t>8%</a:t>
            </a:r>
            <a:r>
              <a:rPr lang="ru-RU" sz="2400" dirty="0" smtClean="0">
                <a:latin typeface="Times New Roman"/>
                <a:cs typeface="Times New Roman"/>
              </a:rPr>
              <a:t>        </a:t>
            </a:r>
            <a:r>
              <a:rPr lang="ru-RU" sz="2400" baseline="3968" dirty="0" smtClean="0">
                <a:latin typeface="Times New Roman"/>
                <a:cs typeface="Times New Roman"/>
              </a:rPr>
              <a:t>Общество </a:t>
            </a:r>
            <a:r>
              <a:rPr lang="ru-RU" sz="2400" baseline="3968" dirty="0">
                <a:latin typeface="Times New Roman"/>
                <a:cs typeface="Times New Roman"/>
              </a:rPr>
              <a:t>-6% </a:t>
            </a:r>
            <a:r>
              <a:rPr lang="ru-RU" sz="2400" dirty="0" smtClean="0">
                <a:latin typeface="Times New Roman"/>
                <a:cs typeface="Times New Roman"/>
              </a:rPr>
              <a:t>         </a:t>
            </a:r>
            <a:r>
              <a:rPr lang="ru-RU" sz="2400" b="1" baseline="3968" dirty="0" smtClean="0">
                <a:latin typeface="Times New Roman"/>
                <a:cs typeface="Times New Roman"/>
              </a:rPr>
              <a:t>Все </a:t>
            </a:r>
            <a:r>
              <a:rPr lang="ru-RU" sz="2400" b="1" baseline="3968" dirty="0">
                <a:latin typeface="Times New Roman"/>
                <a:cs typeface="Times New Roman"/>
              </a:rPr>
              <a:t>в целом -  </a:t>
            </a:r>
            <a:r>
              <a:rPr lang="ru-RU" sz="2400" b="1" baseline="3968" dirty="0" smtClean="0">
                <a:latin typeface="Times New Roman"/>
                <a:cs typeface="Times New Roman"/>
              </a:rPr>
              <a:t>55% </a:t>
            </a:r>
            <a:endParaRPr lang="ru-RU" b="1" baseline="3968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400" b="1" baseline="3968" dirty="0" smtClean="0">
                <a:latin typeface="Times New Roman"/>
                <a:cs typeface="Times New Roman"/>
              </a:rPr>
              <a:t>4</a:t>
            </a:r>
            <a:r>
              <a:rPr lang="ru-RU" sz="3600" b="1" baseline="3968" dirty="0">
                <a:latin typeface="Times New Roman"/>
                <a:cs typeface="Times New Roman"/>
              </a:rPr>
              <a:t>. </a:t>
            </a:r>
            <a:r>
              <a:rPr lang="ru-RU" sz="2800" b="1" baseline="3968" dirty="0" smtClean="0">
                <a:latin typeface="Times New Roman"/>
                <a:cs typeface="Times New Roman"/>
              </a:rPr>
              <a:t>К </a:t>
            </a:r>
            <a:r>
              <a:rPr lang="ru-RU" sz="2800" b="1" baseline="3968" dirty="0">
                <a:latin typeface="Times New Roman"/>
                <a:cs typeface="Times New Roman"/>
              </a:rPr>
              <a:t>каким семейным традициям Вы приобщаете своих детей?</a:t>
            </a: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000" baseline="3968" dirty="0">
                <a:latin typeface="Times New Roman"/>
                <a:cs typeface="Times New Roman"/>
              </a:rPr>
              <a:t> </a:t>
            </a:r>
            <a:r>
              <a:rPr lang="ru-RU" sz="2800" baseline="3968" dirty="0">
                <a:latin typeface="Times New Roman"/>
                <a:cs typeface="Times New Roman"/>
              </a:rPr>
              <a:t> </a:t>
            </a:r>
            <a:r>
              <a:rPr lang="ru-RU" sz="2800" baseline="3968" dirty="0" smtClean="0">
                <a:latin typeface="Times New Roman"/>
                <a:cs typeface="Times New Roman"/>
              </a:rPr>
              <a:t>уважение </a:t>
            </a:r>
            <a:r>
              <a:rPr lang="ru-RU" sz="2800" baseline="3968" dirty="0">
                <a:latin typeface="Times New Roman"/>
                <a:cs typeface="Times New Roman"/>
              </a:rPr>
              <a:t>к старшим и родителям – </a:t>
            </a:r>
            <a:r>
              <a:rPr lang="ru-RU" sz="2800" baseline="3968" dirty="0" smtClean="0">
                <a:latin typeface="Times New Roman"/>
                <a:cs typeface="Times New Roman"/>
              </a:rPr>
              <a:t>12</a:t>
            </a:r>
            <a:r>
              <a:rPr lang="ru-RU" sz="2800" baseline="3968" dirty="0">
                <a:latin typeface="Times New Roman"/>
                <a:cs typeface="Times New Roman"/>
              </a:rPr>
              <a:t>%</a:t>
            </a: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800" baseline="3968" dirty="0">
                <a:latin typeface="Times New Roman"/>
                <a:cs typeface="Times New Roman"/>
              </a:rPr>
              <a:t>  </a:t>
            </a:r>
            <a:r>
              <a:rPr lang="ru-RU" sz="2800" baseline="3968" dirty="0" smtClean="0">
                <a:latin typeface="Times New Roman"/>
                <a:cs typeface="Times New Roman"/>
              </a:rPr>
              <a:t>рассказы </a:t>
            </a:r>
            <a:r>
              <a:rPr lang="ru-RU" sz="2800" baseline="3968" dirty="0">
                <a:latin typeface="Times New Roman"/>
                <a:cs typeface="Times New Roman"/>
              </a:rPr>
              <a:t>о своих предках и их достижениях, воспитание гордости за них - </a:t>
            </a:r>
            <a:r>
              <a:rPr lang="ru-RU" sz="2800" baseline="3968" dirty="0" smtClean="0">
                <a:latin typeface="Times New Roman"/>
                <a:cs typeface="Times New Roman"/>
              </a:rPr>
              <a:t>10%</a:t>
            </a:r>
            <a:endParaRPr lang="ru-RU" sz="2800" baseline="3968" dirty="0"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800" baseline="3968" dirty="0">
                <a:latin typeface="Times New Roman"/>
                <a:cs typeface="Times New Roman"/>
              </a:rPr>
              <a:t>  </a:t>
            </a:r>
            <a:r>
              <a:rPr lang="ru-RU" sz="2800" baseline="3968" dirty="0" smtClean="0">
                <a:latin typeface="Times New Roman"/>
                <a:cs typeface="Times New Roman"/>
              </a:rPr>
              <a:t>изучение </a:t>
            </a:r>
            <a:r>
              <a:rPr lang="ru-RU" sz="2800" baseline="3968" dirty="0">
                <a:latin typeface="Times New Roman"/>
                <a:cs typeface="Times New Roman"/>
              </a:rPr>
              <a:t>происхождения фамилии, своего рода – </a:t>
            </a:r>
            <a:r>
              <a:rPr lang="ru-RU" sz="2800" baseline="3968" dirty="0" smtClean="0">
                <a:latin typeface="Times New Roman"/>
                <a:cs typeface="Times New Roman"/>
              </a:rPr>
              <a:t> 5% </a:t>
            </a:r>
            <a:endParaRPr lang="ru-RU" sz="2800" baseline="3968" dirty="0"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800" b="1" baseline="396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baseline="3968" dirty="0">
                <a:latin typeface="Times New Roman"/>
                <a:cs typeface="Times New Roman"/>
              </a:rPr>
              <a:t>с</a:t>
            </a:r>
            <a:r>
              <a:rPr lang="ru-RU" sz="2800" b="1" baseline="3968" dirty="0" smtClean="0">
                <a:latin typeface="Times New Roman"/>
                <a:cs typeface="Times New Roman"/>
              </a:rPr>
              <a:t>овместные </a:t>
            </a:r>
            <a:r>
              <a:rPr lang="ru-RU" sz="2800" b="1" baseline="3968" dirty="0">
                <a:latin typeface="Times New Roman"/>
                <a:cs typeface="Times New Roman"/>
              </a:rPr>
              <a:t>семейные праздники (дни </a:t>
            </a:r>
            <a:r>
              <a:rPr lang="ru-RU" sz="2800" b="1" baseline="3968" dirty="0" smtClean="0">
                <a:latin typeface="Times New Roman"/>
                <a:cs typeface="Times New Roman"/>
              </a:rPr>
              <a:t>рождения) </a:t>
            </a:r>
            <a:r>
              <a:rPr lang="ru-RU" sz="2800" b="1" baseline="3968" dirty="0">
                <a:latin typeface="Times New Roman"/>
                <a:cs typeface="Times New Roman"/>
              </a:rPr>
              <a:t>- </a:t>
            </a:r>
            <a:r>
              <a:rPr lang="ru-RU" sz="2800" b="1" baseline="3968" dirty="0" smtClean="0">
                <a:latin typeface="Times New Roman"/>
                <a:cs typeface="Times New Roman"/>
              </a:rPr>
              <a:t>53% </a:t>
            </a:r>
            <a:endParaRPr lang="ru-RU" sz="2800" b="1" baseline="3968" dirty="0"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800" baseline="3968" dirty="0">
                <a:latin typeface="Times New Roman"/>
                <a:cs typeface="Times New Roman"/>
              </a:rPr>
              <a:t> </a:t>
            </a:r>
            <a:r>
              <a:rPr lang="ru-RU" sz="2800" baseline="3968" dirty="0" smtClean="0">
                <a:latin typeface="Times New Roman"/>
                <a:cs typeface="Times New Roman"/>
              </a:rPr>
              <a:t>совместный </a:t>
            </a:r>
            <a:r>
              <a:rPr lang="ru-RU" sz="2800" baseline="3968" dirty="0">
                <a:latin typeface="Times New Roman"/>
                <a:cs typeface="Times New Roman"/>
              </a:rPr>
              <a:t>активный отдых (</a:t>
            </a:r>
            <a:r>
              <a:rPr lang="ru-RU" sz="2800" baseline="3968" dirty="0" smtClean="0">
                <a:latin typeface="Times New Roman"/>
                <a:cs typeface="Times New Roman"/>
              </a:rPr>
              <a:t>отпуска...) </a:t>
            </a:r>
            <a:r>
              <a:rPr lang="ru-RU" sz="2800" baseline="3968" dirty="0">
                <a:latin typeface="Times New Roman"/>
                <a:cs typeface="Times New Roman"/>
              </a:rPr>
              <a:t>- </a:t>
            </a:r>
            <a:r>
              <a:rPr lang="ru-RU" sz="2800" baseline="3968" dirty="0" smtClean="0">
                <a:latin typeface="Times New Roman"/>
                <a:cs typeface="Times New Roman"/>
              </a:rPr>
              <a:t>20%</a:t>
            </a: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800" baseline="3968" dirty="0" smtClean="0">
                <a:latin typeface="Times New Roman"/>
                <a:cs typeface="Times New Roman"/>
              </a:rPr>
              <a:t>5.</a:t>
            </a:r>
            <a:r>
              <a:rPr lang="ru-RU" sz="2800" baseline="3968" dirty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b="1" baseline="3968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Какой </a:t>
            </a:r>
            <a:r>
              <a:rPr lang="ru-RU" sz="2800" b="1" baseline="3968" dirty="0">
                <a:solidFill>
                  <a:prstClr val="black"/>
                </a:solidFill>
                <a:latin typeface="Times New Roman"/>
                <a:cs typeface="Times New Roman"/>
              </a:rPr>
              <a:t>помощи в этом направлении Вы ждете от детского сада? </a:t>
            </a:r>
          </a:p>
          <a:p>
            <a:pPr marL="12700" lvl="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800" baseline="3968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ru-RU" sz="2800" baseline="3968" dirty="0" smtClean="0">
                <a:latin typeface="Times New Roman"/>
                <a:cs typeface="Times New Roman"/>
              </a:rPr>
              <a:t>Посещение </a:t>
            </a:r>
            <a:r>
              <a:rPr lang="ru-RU" sz="2800" baseline="3968" dirty="0">
                <a:latin typeface="Times New Roman"/>
                <a:cs typeface="Times New Roman"/>
              </a:rPr>
              <a:t>музея-55</a:t>
            </a:r>
            <a:r>
              <a:rPr lang="ru-RU" sz="2800" baseline="3968" dirty="0" smtClean="0">
                <a:latin typeface="Times New Roman"/>
                <a:cs typeface="Times New Roman"/>
              </a:rPr>
              <a:t>%</a:t>
            </a:r>
            <a:r>
              <a:rPr lang="ru-RU" sz="2800" dirty="0" smtClean="0">
                <a:latin typeface="Times New Roman"/>
                <a:cs typeface="Times New Roman"/>
              </a:rPr>
              <a:t>   </a:t>
            </a:r>
            <a:r>
              <a:rPr lang="ru-RU" sz="2800" baseline="3968" dirty="0" smtClean="0">
                <a:solidFill>
                  <a:prstClr val="black"/>
                </a:solidFill>
                <a:latin typeface="Times New Roman"/>
                <a:cs typeface="Times New Roman"/>
              </a:rPr>
              <a:t> экскурсии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10%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baseline="3968" dirty="0" smtClean="0">
                <a:solidFill>
                  <a:prstClr val="black"/>
                </a:solidFill>
                <a:latin typeface="Times New Roman"/>
                <a:cs typeface="Times New Roman"/>
              </a:rPr>
              <a:t>театрализованные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постановки по теме  </a:t>
            </a:r>
            <a:r>
              <a:rPr lang="ru-RU" sz="2000" dirty="0">
                <a:solidFill>
                  <a:prstClr val="black"/>
                </a:solidFill>
                <a:latin typeface="Times New Roman"/>
                <a:cs typeface="Times New Roman"/>
              </a:rPr>
              <a:t>- 22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% 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2700" lvl="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             </a:t>
            </a:r>
            <a:r>
              <a:rPr lang="ru-RU" sz="2800" baseline="3968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вообще </a:t>
            </a:r>
            <a:r>
              <a:rPr lang="ru-RU" sz="2800" baseline="3968" dirty="0">
                <a:solidFill>
                  <a:prstClr val="black"/>
                </a:solidFill>
                <a:latin typeface="Times New Roman"/>
                <a:cs typeface="Times New Roman"/>
              </a:rPr>
              <a:t>любой помощи –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8%        </a:t>
            </a:r>
            <a:r>
              <a:rPr lang="ru-RU" sz="2800" baseline="3968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Никакой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cs typeface="Times New Roman"/>
              </a:rPr>
              <a:t>- 1 %</a:t>
            </a:r>
            <a:endParaRPr lang="ru-RU" sz="2000" baseline="396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endParaRPr lang="ru-RU" sz="2800" baseline="3968" dirty="0" smtClean="0"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endParaRPr lang="ru-RU" sz="2800" baseline="3968" dirty="0">
              <a:latin typeface="Times New Roman"/>
              <a:cs typeface="Times New Roman"/>
            </a:endParaRPr>
          </a:p>
          <a:p>
            <a:pPr marL="12700"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endParaRPr lang="ru-RU" sz="2000" baseline="3968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7100" algn="l"/>
                <a:tab pos="1841500" algn="l"/>
                <a:tab pos="6527800" algn="l"/>
                <a:tab pos="7440930" algn="l"/>
              </a:tabLst>
            </a:pPr>
            <a:endParaRPr lang="ru-RU" sz="1600" baseline="3968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744200" cy="914400"/>
          </a:xfrm>
        </p:spPr>
        <p:txBody>
          <a:bodyPr/>
          <a:lstStyle/>
          <a:p>
            <a:pPr algn="ctr"/>
            <a:r>
              <a:rPr lang="ru-RU" dirty="0" smtClean="0"/>
              <a:t>Итоги смотра уголков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0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641</Words>
  <Application>Microsoft Office PowerPoint</Application>
  <PresentationFormat>Произвольный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С  чего  начинается   Родина?.....</vt:lpstr>
      <vt:lpstr>«...поэтом можешь ты не быть, но гражданином  быть обязан!»                                                                                                                Н.А. Некрасов</vt:lpstr>
      <vt:lpstr>Нормативные документы</vt:lpstr>
      <vt:lpstr>Презентация PowerPoint</vt:lpstr>
      <vt:lpstr>Программно –методическое обеспечение</vt:lpstr>
      <vt:lpstr>Презентация PowerPoint</vt:lpstr>
      <vt:lpstr>Анкетирование родителей «Патриотическое   воспитание  дошкольников»</vt:lpstr>
      <vt:lpstr>Итоги смотра уголков </vt:lpstr>
      <vt:lpstr>«Маленькие открытия»  (из опыта работы)</vt:lpstr>
      <vt:lpstr>Проект «Неделя русской кухни»</vt:lpstr>
      <vt:lpstr>СОВРЕМЕННЫЕ ТЕХНОЛОГИИ НРАВСТВЕННО-  ПАТРИОТИЧЕСКОГО ВОСПИТАНИЯ</vt:lpstr>
      <vt:lpstr>Интеллектуальная игра   «Что? Где? Когда?»</vt:lpstr>
      <vt:lpstr>Презентация PowerPoint</vt:lpstr>
      <vt:lpstr>Решение педагогического совета: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Викторовна Роднина</cp:lastModifiedBy>
  <cp:revision>53</cp:revision>
  <dcterms:created xsi:type="dcterms:W3CDTF">2022-11-10T05:45:52Z</dcterms:created>
  <dcterms:modified xsi:type="dcterms:W3CDTF">2022-11-22T11:16:52Z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2022-11-10T00:00:00Z</vt:filetime>
  </property>
</Properties>
</file>