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7" r:id="rId2"/>
  </p:sldMasterIdLst>
  <p:sldIdLst>
    <p:sldId id="256" r:id="rId3"/>
    <p:sldId id="261" r:id="rId4"/>
    <p:sldId id="262" r:id="rId5"/>
    <p:sldId id="269" r:id="rId6"/>
    <p:sldId id="270" r:id="rId7"/>
    <p:sldId id="271" r:id="rId8"/>
    <p:sldId id="273" r:id="rId9"/>
    <p:sldId id="278" r:id="rId10"/>
    <p:sldId id="279" r:id="rId11"/>
    <p:sldId id="281" r:id="rId12"/>
    <p:sldId id="282" r:id="rId13"/>
    <p:sldId id="289" r:id="rId14"/>
    <p:sldId id="290" r:id="rId15"/>
    <p:sldId id="291" r:id="rId16"/>
    <p:sldId id="29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4CF"/>
    <a:srgbClr val="33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D8C5-0441-47BC-941F-F82C69115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64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59D6-C40C-49A5-A0BE-DA26AF43D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76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666F9-8FDF-4390-A0AA-7CE21CA65B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61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7408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7408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08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08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08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08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08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09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09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9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09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7409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09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0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10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7410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0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0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10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7410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0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0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10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7411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1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1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11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7411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1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11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1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2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7412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7412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FB5290-1825-4FC3-9044-DD0372EE74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741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741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C6E9-5DF3-48F5-88AB-60A12A0F67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25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0189-A2C4-4678-9ADD-8FD4EF0DD3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6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0D403-B5FE-4D19-93B3-D960F05989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28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3C554-6CAD-466A-868F-403AAEB271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68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5A73-A93E-4BBF-BE2C-4354E3A58C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314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A0A89-C2DF-47FD-8413-5571682D0F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76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B64B-7D8D-4035-96D2-2609937856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6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F0949-E7E6-4A93-AFF5-087651C53A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01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77CA6-A7C5-4F86-B8DE-028E2B5B8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9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B865-3722-4B14-8460-42F9FC7D3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31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DCCA6-A89F-4D73-BF37-68BD0EC57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98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19E02-EA51-44F5-BFF3-6F3EEDB1A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42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CC4C4-C533-4992-8CD9-5C02EF2D3A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93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66479-75C2-4998-965F-78DDE3F289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93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7F4C-8AE6-4AE5-8596-43B396BC62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3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1DC88-0379-4CC7-AEB0-4277E386F7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87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282A-0C75-43FF-9661-AB0D65E1D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57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8E57-6801-4853-B8B3-6190918BDF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09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D3F801-19C5-4AB5-A9E4-B357FB360B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7305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7306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306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306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7306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6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7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307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7307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07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07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307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7307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7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7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307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73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7308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8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08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310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310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310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7310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7310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015D539-8CAE-491E-85A9-370FC7EE91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60648"/>
            <a:ext cx="7773987" cy="2763837"/>
          </a:xfrm>
        </p:spPr>
        <p:txBody>
          <a:bodyPr/>
          <a:lstStyle/>
          <a:p>
            <a:r>
              <a:rPr lang="ru-RU" altLang="ru-RU" sz="4800" i="1" dirty="0">
                <a:latin typeface="Harlow Solid Italic" panose="04030604020F02020D02" pitchFamily="82" charset="0"/>
              </a:rPr>
              <a:t/>
            </a:r>
            <a:br>
              <a:rPr lang="ru-RU" altLang="ru-RU" sz="4800" i="1" dirty="0">
                <a:latin typeface="Harlow Solid Italic" panose="04030604020F02020D02" pitchFamily="82" charset="0"/>
              </a:rPr>
            </a:br>
            <a:r>
              <a:rPr lang="ru-RU" altLang="ru-RU" sz="4800" i="1" dirty="0">
                <a:latin typeface="Harlow Solid Italic" panose="04030604020F02020D02" pitchFamily="82" charset="0"/>
              </a:rPr>
              <a:t>«МУЗЫКА»</a:t>
            </a:r>
            <a:br>
              <a:rPr lang="ru-RU" altLang="ru-RU" sz="4800" i="1" dirty="0">
                <a:latin typeface="Harlow Solid Italic" panose="04030604020F02020D02" pitchFamily="82" charset="0"/>
              </a:rPr>
            </a:br>
            <a:endParaRPr lang="ru-RU" altLang="ru-RU" sz="4800" i="1" dirty="0">
              <a:latin typeface="Harlow Solid Italic" panose="04030604020F02020D02" pitchFamily="82" charset="0"/>
            </a:endParaRPr>
          </a:p>
        </p:txBody>
      </p:sp>
      <p:pic>
        <p:nvPicPr>
          <p:cNvPr id="2052" name="Picture 4" descr="Баб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05263"/>
            <a:ext cx="60483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6048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500" dirty="0" smtClean="0"/>
              <a:t> </a:t>
            </a:r>
            <a:r>
              <a:rPr lang="ru-RU" altLang="ru-RU" sz="2200" dirty="0"/>
              <a:t>Определи, что исполняют дети. Соедини слова </a:t>
            </a:r>
            <a:r>
              <a:rPr lang="ru-RU" altLang="ru-RU" sz="2200" i="1" dirty="0"/>
              <a:t>песня, танец, марш</a:t>
            </a:r>
            <a:r>
              <a:rPr lang="ru-RU" altLang="ru-RU" sz="2200" dirty="0"/>
              <a:t> с соответствующими картинками.</a:t>
            </a:r>
          </a:p>
        </p:txBody>
      </p:sp>
      <p:pic>
        <p:nvPicPr>
          <p:cNvPr id="29703" name="Picture 7" descr="двое%20поют%2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844675"/>
            <a:ext cx="2044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Т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349500"/>
            <a:ext cx="198596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маршируют дет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3115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27088" y="5661025"/>
            <a:ext cx="735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800"/>
              <a:t>             </a:t>
            </a:r>
            <a:r>
              <a:rPr lang="ru-RU" altLang="ru-RU" sz="1800" b="1"/>
              <a:t>ПЕСНЯ                                ТАНЕЦ                               МАРШ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8921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200" dirty="0" smtClean="0"/>
              <a:t> </a:t>
            </a:r>
            <a:r>
              <a:rPr lang="ru-RU" altLang="ru-RU" sz="2200" dirty="0"/>
              <a:t>Каким инструментом можно украсить звучание колыбельной песни? Обведи подходящий инструмент. </a:t>
            </a:r>
          </a:p>
        </p:txBody>
      </p:sp>
      <p:pic>
        <p:nvPicPr>
          <p:cNvPr id="30724" name="Picture 4" descr="большой%20барабан%2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2379662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туба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17716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треугольник%2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13589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29600" cy="7921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200" dirty="0" smtClean="0"/>
              <a:t>Покажи инструмент</a:t>
            </a:r>
            <a:r>
              <a:rPr lang="ru-RU" altLang="ru-RU" sz="2200" dirty="0"/>
              <a:t>, который лучше всего может передать настроение картины.</a:t>
            </a:r>
          </a:p>
        </p:txBody>
      </p:sp>
      <p:pic>
        <p:nvPicPr>
          <p:cNvPr id="37892" name="Picture 4" descr="бубен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труба%2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8361">
            <a:off x="5651500" y="1844675"/>
            <a:ext cx="25542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скрипка%2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3571">
            <a:off x="4471988" y="3295650"/>
            <a:ext cx="12414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827088" y="1844675"/>
            <a:ext cx="2808287" cy="410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800"/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23161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200" dirty="0" smtClean="0"/>
              <a:t>Раздели описание </a:t>
            </a:r>
            <a:r>
              <a:rPr lang="ru-RU" altLang="ru-RU" sz="2200" dirty="0"/>
              <a:t>музыкальных произведений на две группы. В группах должны быть произведения с близким настроением.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200" dirty="0"/>
              <a:t>                                                                                                                                 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84213" y="4508500"/>
            <a:ext cx="2808287" cy="18002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/>
              <a:t>Печальная Неторопливая</a:t>
            </a:r>
            <a:endParaRPr lang="ru-RU" altLang="ru-RU" sz="2000" dirty="0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1979613" y="2133600"/>
            <a:ext cx="2590800" cy="16557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/>
              <a:t>Бодрая</a:t>
            </a:r>
          </a:p>
          <a:p>
            <a:pPr algn="ctr"/>
            <a:r>
              <a:rPr lang="ru-RU" altLang="ru-RU" sz="2000" b="1"/>
              <a:t>Подвижная</a:t>
            </a:r>
            <a:r>
              <a:rPr lang="ru-RU" altLang="ru-RU" sz="1200" b="1"/>
              <a:t>                </a:t>
            </a:r>
            <a:endParaRPr lang="ru-RU" altLang="ru-RU" sz="1800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5219700" y="5013325"/>
            <a:ext cx="2520950" cy="16287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/>
              <a:t>Жалобная</a:t>
            </a:r>
          </a:p>
          <a:p>
            <a:pPr algn="ctr"/>
            <a:r>
              <a:rPr lang="ru-RU" altLang="ru-RU" sz="2000" b="1"/>
              <a:t>Медленная</a:t>
            </a:r>
            <a:endParaRPr lang="ru-RU" altLang="ru-RU" sz="2000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5940425" y="2492375"/>
            <a:ext cx="2520950" cy="16637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/>
              <a:t>Радостная</a:t>
            </a:r>
          </a:p>
          <a:p>
            <a:pPr algn="ctr"/>
            <a:r>
              <a:rPr lang="ru-RU" altLang="ru-RU" sz="2000" b="1"/>
              <a:t>Быстрая</a:t>
            </a:r>
            <a:endParaRPr lang="ru-RU" altLang="ru-RU" sz="2000"/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2555875" y="1916113"/>
            <a:ext cx="14954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 panose="020B0604020202020204" pitchFamily="34" charset="0"/>
              </a:rPr>
              <a:t>МУЗЫКА</a:t>
            </a:r>
          </a:p>
        </p:txBody>
      </p:sp>
      <p:sp>
        <p:nvSpPr>
          <p:cNvPr id="38922" name="WordArt 10"/>
          <p:cNvSpPr>
            <a:spLocks noChangeArrowheads="1" noChangeShapeType="1" noTextEdit="1"/>
          </p:cNvSpPr>
          <p:nvPr/>
        </p:nvSpPr>
        <p:spPr bwMode="auto">
          <a:xfrm rot="302970">
            <a:off x="6588125" y="2276475"/>
            <a:ext cx="14954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 panose="020B0604020202020204" pitchFamily="34" charset="0"/>
              </a:rPr>
              <a:t>МУЗЫКА</a:t>
            </a:r>
          </a:p>
        </p:txBody>
      </p:sp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>
            <a:off x="5724525" y="4797425"/>
            <a:ext cx="14954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 panose="020B0604020202020204" pitchFamily="34" charset="0"/>
              </a:rPr>
              <a:t>МУЗЫКА</a:t>
            </a:r>
          </a:p>
        </p:txBody>
      </p:sp>
      <p:sp>
        <p:nvSpPr>
          <p:cNvPr id="38924" name="WordArt 12"/>
          <p:cNvSpPr>
            <a:spLocks noChangeArrowheads="1" noChangeShapeType="1" noTextEdit="1"/>
          </p:cNvSpPr>
          <p:nvPr/>
        </p:nvSpPr>
        <p:spPr bwMode="auto">
          <a:xfrm>
            <a:off x="1403350" y="4292600"/>
            <a:ext cx="14954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 panose="020B0604020202020204" pitchFamily="34" charset="0"/>
              </a:rPr>
              <a:t>МУЗЫКА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362950" cy="8921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200" dirty="0" smtClean="0"/>
              <a:t> </a:t>
            </a:r>
            <a:r>
              <a:rPr lang="ru-RU" altLang="ru-RU" sz="2200" dirty="0"/>
              <a:t>Найди для картинок подходящее музыкальное сопровождение. Соедини линиями образовавшиеся пары. 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3132138" y="1844675"/>
            <a:ext cx="3076575" cy="141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700"/>
              <a:t>медленная</a:t>
            </a:r>
          </a:p>
          <a:p>
            <a:pPr algn="ctr"/>
            <a:r>
              <a:rPr lang="ru-RU" altLang="ru-RU" sz="1700"/>
              <a:t>в среднем регистре</a:t>
            </a:r>
          </a:p>
          <a:p>
            <a:pPr algn="ctr"/>
            <a:r>
              <a:rPr lang="ru-RU" altLang="ru-RU" sz="1700"/>
              <a:t> тихая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87313" y="4090988"/>
            <a:ext cx="2987675" cy="141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700"/>
              <a:t>быстрая</a:t>
            </a:r>
          </a:p>
          <a:p>
            <a:pPr algn="ctr"/>
            <a:r>
              <a:rPr lang="ru-RU" altLang="ru-RU" sz="1700"/>
              <a:t>в верхнем регистре </a:t>
            </a:r>
          </a:p>
          <a:p>
            <a:pPr algn="ctr"/>
            <a:r>
              <a:rPr lang="ru-RU" altLang="ru-RU" sz="1700"/>
              <a:t>тихая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6324600" y="4151313"/>
            <a:ext cx="2790825" cy="141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700"/>
              <a:t>быстрая</a:t>
            </a:r>
          </a:p>
          <a:p>
            <a:pPr algn="ctr"/>
            <a:r>
              <a:rPr lang="ru-RU" altLang="ru-RU" sz="1700"/>
              <a:t>в низком регистре </a:t>
            </a:r>
          </a:p>
          <a:p>
            <a:pPr algn="ctr"/>
            <a:r>
              <a:rPr lang="ru-RU" altLang="ru-RU" sz="1700"/>
              <a:t>громкая</a:t>
            </a:r>
          </a:p>
        </p:txBody>
      </p:sp>
      <p:pic>
        <p:nvPicPr>
          <p:cNvPr id="39943" name="Picture 7" descr="табун%2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4156075"/>
            <a:ext cx="31686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516688" y="1196975"/>
            <a:ext cx="2376487" cy="226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50825" y="1196975"/>
            <a:ext cx="2378075" cy="2217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 altLang="ru-RU"/>
          </a:p>
        </p:txBody>
      </p: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3924300" y="1628775"/>
            <a:ext cx="14954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 panose="020B0604020202020204" pitchFamily="34" charset="0"/>
              </a:rPr>
              <a:t>МУЗЫКА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14954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 panose="020B0604020202020204" pitchFamily="34" charset="0"/>
              </a:rPr>
              <a:t>МУЗЫКА</a:t>
            </a:r>
          </a:p>
        </p:txBody>
      </p:sp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7035800" y="3978275"/>
            <a:ext cx="1495425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 panose="020B0604020202020204" pitchFamily="34" charset="0"/>
              </a:rPr>
              <a:t>МУЗЫКА</a:t>
            </a:r>
          </a:p>
        </p:txBody>
      </p:sp>
      <p:pic>
        <p:nvPicPr>
          <p:cNvPr id="39949" name="Picture 13" descr="картинки (1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08756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1268413"/>
            <a:ext cx="17414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060575"/>
            <a:ext cx="8229600" cy="1143000"/>
          </a:xfrm>
        </p:spPr>
        <p:txBody>
          <a:bodyPr/>
          <a:lstStyle/>
          <a:p>
            <a:r>
              <a:rPr lang="ru-RU" altLang="ru-RU" i="1">
                <a:solidFill>
                  <a:srgbClr val="EC24CF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8313" y="576263"/>
            <a:ext cx="81359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 smtClean="0"/>
              <a:t> </a:t>
            </a:r>
            <a:r>
              <a:rPr lang="ru-RU" altLang="ru-RU" dirty="0"/>
              <a:t>Укажи стрелками места звучания инструментов.</a:t>
            </a:r>
          </a:p>
        </p:txBody>
      </p:sp>
      <p:pic>
        <p:nvPicPr>
          <p:cNvPr id="9225" name="Picture 9" descr="зал оперного театр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25209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колокольня%2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1933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колокольчик%2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88" y="3644900"/>
            <a:ext cx="20462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Т%2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244951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скрипка%2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634921">
            <a:off x="6877050" y="1052513"/>
            <a:ext cx="9604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 descr="барабан%20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213100"/>
            <a:ext cx="11715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409575"/>
            <a:ext cx="8135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 smtClean="0"/>
              <a:t> </a:t>
            </a:r>
            <a:r>
              <a:rPr lang="ru-RU" altLang="ru-RU" dirty="0"/>
              <a:t>Соедини линиями сказочных персонажей с инструментами, звук которых им больше всего подходит.</a:t>
            </a:r>
          </a:p>
        </p:txBody>
      </p:sp>
      <p:pic>
        <p:nvPicPr>
          <p:cNvPr id="10249" name="Picture 9" descr="большой%20барабан%2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13128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карабас%2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6525" y="2636838"/>
            <a:ext cx="2657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контрабас%2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713" y="3068638"/>
            <a:ext cx="14716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туба%2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101123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скрипка%2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14779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треугольник%2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163" y="5013325"/>
            <a:ext cx="7127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дюймовочка%20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14335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флейта 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387475"/>
            <a:ext cx="10795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288" y="739775"/>
            <a:ext cx="81359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 smtClean="0"/>
              <a:t> Покажи картинки</a:t>
            </a:r>
            <a:r>
              <a:rPr lang="ru-RU" altLang="ru-RU" dirty="0"/>
              <a:t>, к которым подойдет тихая музыка.</a:t>
            </a:r>
          </a:p>
        </p:txBody>
      </p:sp>
      <p:pic>
        <p:nvPicPr>
          <p:cNvPr id="17420" name="Picture 12" descr="корабль и молния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157663"/>
            <a:ext cx="28321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спит ребе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76388"/>
            <a:ext cx="266541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закат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516063"/>
            <a:ext cx="280828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643438" y="4221163"/>
            <a:ext cx="2663825" cy="2303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200"/>
              <a:t>  </a:t>
            </a:r>
            <a:endParaRPr lang="ru-RU" altLang="ru-RU" sz="1800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283075"/>
            <a:ext cx="22320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5288" y="569367"/>
            <a:ext cx="81359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 smtClean="0"/>
              <a:t> Покажи картинки</a:t>
            </a:r>
            <a:r>
              <a:rPr lang="ru-RU" altLang="ru-RU" dirty="0"/>
              <a:t>, к которым больше подойдет быстрая музыка.</a:t>
            </a:r>
          </a:p>
        </p:txBody>
      </p:sp>
      <p:pic>
        <p:nvPicPr>
          <p:cNvPr id="18440" name="Picture 8" descr="на быстрых санка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276475"/>
            <a:ext cx="20399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Спокойное море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2205038"/>
            <a:ext cx="212248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411413" y="2252663"/>
            <a:ext cx="1944687" cy="245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1200"/>
              <a:t>   </a:t>
            </a:r>
            <a:endParaRPr lang="ru-RU" altLang="ru-RU" sz="1800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787900" y="2276475"/>
            <a:ext cx="2016125" cy="2414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z="1200"/>
          </a:p>
          <a:p>
            <a:endParaRPr lang="ru-RU" altLang="ru-RU" sz="1800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13604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18002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5288" y="399296"/>
            <a:ext cx="81359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 smtClean="0"/>
              <a:t>Покажи животных</a:t>
            </a:r>
            <a:r>
              <a:rPr lang="ru-RU" altLang="ru-RU" dirty="0"/>
              <a:t>, для изображения которых больше подойдут высокие звуки. Коричневым цветом – животных, которым подойдут низкие звуки.</a:t>
            </a:r>
          </a:p>
        </p:txBody>
      </p:sp>
      <p:pic>
        <p:nvPicPr>
          <p:cNvPr id="19465" name="Picture 9" descr="ле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8989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комар%2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35150"/>
            <a:ext cx="11525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мыш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23764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волк (4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276475"/>
            <a:ext cx="15541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229600" cy="6477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altLang="ru-RU" sz="2200" dirty="0" smtClean="0"/>
              <a:t>Покажи  </a:t>
            </a:r>
            <a:r>
              <a:rPr lang="ru-RU" altLang="ru-RU" sz="2200" dirty="0"/>
              <a:t>картинку, которая подходит музыке. </a:t>
            </a:r>
          </a:p>
        </p:txBody>
      </p:sp>
      <p:pic>
        <p:nvPicPr>
          <p:cNvPr id="21508" name="Picture 4" descr="улыбаетс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3298197" cy="280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груст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07" y="2636838"/>
            <a:ext cx="3188231" cy="295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868863"/>
            <a:ext cx="8229600" cy="139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 </a:t>
            </a:r>
            <a:r>
              <a:rPr lang="ru-RU" altLang="ru-RU" sz="2000" dirty="0"/>
              <a:t>Определи, что исполняют музыканты: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/>
              <a:t>ПЕСНЮ, ТАНЕЦ или МАРШ?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000" dirty="0"/>
          </a:p>
        </p:txBody>
      </p:sp>
      <p:pic>
        <p:nvPicPr>
          <p:cNvPr id="26628" name="Picture 4" descr="народный ансамбль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31686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двое%20поют%2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18732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5780088" y="1770063"/>
            <a:ext cx="3203575" cy="2579687"/>
            <a:chOff x="7939" y="2214"/>
            <a:chExt cx="3351" cy="2700"/>
          </a:xfrm>
        </p:grpSpPr>
        <p:pic>
          <p:nvPicPr>
            <p:cNvPr id="26631" name="Picture 7" descr="хор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" y="2214"/>
              <a:ext cx="1774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8" descr="хор 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" y="2214"/>
              <a:ext cx="166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8651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200" dirty="0" smtClean="0"/>
              <a:t> Покажи инструмент</a:t>
            </a:r>
            <a:r>
              <a:rPr lang="ru-RU" altLang="ru-RU" sz="2200" dirty="0"/>
              <a:t>, который обычно используется при исполнении военного марша.</a:t>
            </a:r>
          </a:p>
        </p:txBody>
      </p:sp>
      <p:pic>
        <p:nvPicPr>
          <p:cNvPr id="27652" name="Picture 4" descr="арфа%2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844675"/>
            <a:ext cx="2182812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барабан%2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15700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балалайка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16986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427</TotalTime>
  <Words>209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Оформление по умолчанию</vt:lpstr>
      <vt:lpstr>Шары</vt:lpstr>
      <vt:lpstr> «МУЗЫКА»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1234</cp:lastModifiedBy>
  <cp:revision>31</cp:revision>
  <dcterms:created xsi:type="dcterms:W3CDTF">2011-02-14T14:59:41Z</dcterms:created>
  <dcterms:modified xsi:type="dcterms:W3CDTF">2020-04-11T12:31:20Z</dcterms:modified>
</cp:coreProperties>
</file>